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8" r:id="rId2"/>
    <p:sldId id="370" r:id="rId3"/>
    <p:sldId id="373" r:id="rId4"/>
    <p:sldId id="369" r:id="rId5"/>
    <p:sldId id="348" r:id="rId6"/>
    <p:sldId id="363" r:id="rId7"/>
    <p:sldId id="372" r:id="rId8"/>
    <p:sldId id="355" r:id="rId9"/>
    <p:sldId id="371" r:id="rId10"/>
    <p:sldId id="360" r:id="rId11"/>
    <p:sldId id="347" r:id="rId12"/>
    <p:sldId id="352" r:id="rId13"/>
    <p:sldId id="375" r:id="rId14"/>
    <p:sldId id="367" r:id="rId15"/>
    <p:sldId id="376" r:id="rId16"/>
    <p:sldId id="368" r:id="rId17"/>
    <p:sldId id="374" r:id="rId18"/>
    <p:sldId id="361" r:id="rId19"/>
    <p:sldId id="284" r:id="rId20"/>
    <p:sldId id="377" r:id="rId21"/>
    <p:sldId id="272" r:id="rId22"/>
    <p:sldId id="364" r:id="rId23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美樹子 南" initials="美樹子" lastIdx="2" clrIdx="0">
    <p:extLst>
      <p:ext uri="{19B8F6BF-5375-455C-9EA6-DF929625EA0E}">
        <p15:presenceInfo xmlns:p15="http://schemas.microsoft.com/office/powerpoint/2012/main" userId="3aac5f760007aa8c" providerId="Windows Live"/>
      </p:ext>
    </p:extLst>
  </p:cmAuthor>
  <p:cmAuthor id="2" name="河野 隆" initials="河野" lastIdx="14" clrIdx="1">
    <p:extLst>
      <p:ext uri="{19B8F6BF-5375-455C-9EA6-DF929625EA0E}">
        <p15:presenceInfo xmlns:p15="http://schemas.microsoft.com/office/powerpoint/2012/main" userId="ff8846001ab4e48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84846" autoAdjust="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7F12A-19C9-47AB-93F7-4DC0B9BF53DB}" type="doc">
      <dgm:prSet loTypeId="urn:microsoft.com/office/officeart/2005/8/layout/radial6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kumimoji="1" lang="ja-JP" altLang="en-US"/>
        </a:p>
      </dgm:t>
    </dgm:pt>
    <dgm:pt modelId="{17396D97-221B-47B5-953A-6870B1DCDF69}">
      <dgm:prSet phldrT="[テキスト]"/>
      <dgm:spPr/>
      <dgm:t>
        <a:bodyPr/>
        <a:lstStyle/>
        <a:p>
          <a:r>
            <a: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6708DE-9B8F-4050-8CFB-ADBDB1A5C889}" type="parTrans" cxnId="{9C14DA0A-20A1-464B-B1D9-86192EC90D41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F7705E-6ED9-4CE9-8676-48EADDAD7657}" type="sibTrans" cxnId="{9C14DA0A-20A1-464B-B1D9-86192EC90D41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FAD54-48B5-4195-9EF7-9CBE34F4AD42}">
      <dgm:prSet phldrT="[テキスト]" custT="1"/>
      <dgm:spPr/>
      <dgm:t>
        <a:bodyPr/>
        <a:lstStyle/>
        <a:p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社会参加</a:t>
          </a:r>
          <a:endParaRPr kumimoji="1" lang="en-US" altLang="ja-JP" sz="1200" b="1" dirty="0"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役割の獲得</a:t>
          </a:r>
        </a:p>
      </dgm:t>
    </dgm:pt>
    <dgm:pt modelId="{668BDD8A-B6E4-4B83-94D1-EF8E019B3BD9}" type="parTrans" cxnId="{6D3BA11D-9F0F-459E-9E2E-16B92673A384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BDBCBE-60DC-41FB-8AE3-E2AEC2331FFA}" type="sibTrans" cxnId="{6D3BA11D-9F0F-459E-9E2E-16B92673A384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3DD88B-717D-415F-B7E4-CA0E831C948B}">
      <dgm:prSet phldrT="[テキスト]" custT="1"/>
      <dgm:spPr/>
      <dgm:t>
        <a:bodyPr/>
        <a:lstStyle/>
        <a:p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自立</a:t>
          </a:r>
          <a:r>
            <a:rPr kumimoji="1" lang="en-US" altLang="ja-JP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(</a:t>
          </a:r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律</a:t>
          </a:r>
          <a:r>
            <a:rPr kumimoji="1" lang="en-US" altLang="ja-JP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)</a:t>
          </a:r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への</a:t>
          </a:r>
          <a:endParaRPr kumimoji="1" lang="en-US" altLang="ja-JP" sz="1200" b="1" dirty="0"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支援</a:t>
          </a:r>
        </a:p>
      </dgm:t>
    </dgm:pt>
    <dgm:pt modelId="{8D4D53B6-44A6-4B5E-9CA9-D57494EF156A}" type="parTrans" cxnId="{42A3169E-BC1E-4CC1-B002-5D4D1509D7FC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F18862-D3FD-49D5-99EC-CFBF26781E1E}" type="sibTrans" cxnId="{42A3169E-BC1E-4CC1-B002-5D4D1509D7FC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DE79F6-A840-4E1D-8A4B-CFE9F02E0F37}">
      <dgm:prSet phldrT="[テキスト]" custT="1"/>
      <dgm:spPr/>
      <dgm:t>
        <a:bodyPr/>
        <a:lstStyle/>
        <a:p>
          <a:r>
            <a:rPr kumimoji="1" lang="ja-JP" altLang="en-US" sz="1200" b="1" dirty="0"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子供から</a:t>
          </a:r>
          <a:endParaRPr kumimoji="1" lang="en-US" altLang="ja-JP" sz="1200" b="1" dirty="0">
            <a:solidFill>
              <a:srgbClr val="FF0000"/>
            </a:solidFill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200" b="1" dirty="0"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お年寄り</a:t>
          </a:r>
        </a:p>
      </dgm:t>
    </dgm:pt>
    <dgm:pt modelId="{0423DAE1-4512-4AC0-865F-950166EBBFE6}" type="parTrans" cxnId="{65775290-1282-424F-8821-C53C4F27E4D2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E5DC37-FFDD-4361-A52E-738193DB67D4}" type="sibTrans" cxnId="{65775290-1282-424F-8821-C53C4F27E4D2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87D779-C1D1-4062-938A-287581BB8AB7}">
      <dgm:prSet phldrT="[テキスト]" custT="1"/>
      <dgm:spPr/>
      <dgm:t>
        <a:bodyPr/>
        <a:lstStyle/>
        <a:p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全地域へサービス</a:t>
          </a:r>
        </a:p>
      </dgm:t>
    </dgm:pt>
    <dgm:pt modelId="{44022370-BD59-4FDE-BD95-0E3E5CC4BEE6}" type="parTrans" cxnId="{13321D4C-4C2C-43F6-8093-36A6525EE3A4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63B171-9F6C-4DCD-8699-AC101E1CBF63}" type="sibTrans" cxnId="{13321D4C-4C2C-43F6-8093-36A6525EE3A4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3D64F0-E8F9-4DED-93FE-B77EB04326FC}">
      <dgm:prSet phldrT="[テキスト]" custT="1"/>
      <dgm:spPr/>
      <dgm:t>
        <a:bodyPr/>
        <a:lstStyle/>
        <a:p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環境への</a:t>
          </a:r>
          <a:endParaRPr kumimoji="1" lang="en-US" altLang="ja-JP" sz="1200" b="1" dirty="0"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支援</a:t>
          </a:r>
        </a:p>
      </dgm:t>
    </dgm:pt>
    <dgm:pt modelId="{75D14EDF-FF55-467B-B1B9-47223F0695D9}" type="parTrans" cxnId="{FEF08543-B809-4641-A3D2-2B26F2D26210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58C023-9994-4BB2-A48D-E2D69639BE92}" type="sibTrans" cxnId="{FEF08543-B809-4641-A3D2-2B26F2D26210}">
      <dgm:prSet/>
      <dgm:spPr/>
      <dgm:t>
        <a:bodyPr/>
        <a:lstStyle/>
        <a:p>
          <a:endParaRPr kumimoji="1" lang="ja-JP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7B1975-E3BB-4CD6-9D28-2F941D8DC013}" type="pres">
      <dgm:prSet presAssocID="{79B7F12A-19C9-47AB-93F7-4DC0B9BF53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B56283-DBCD-4E6E-BFC7-7D2CC15142EB}" type="pres">
      <dgm:prSet presAssocID="{17396D97-221B-47B5-953A-6870B1DCDF69}" presName="centerShape" presStyleLbl="node0" presStyleIdx="0" presStyleCnt="1" custScaleX="108387" custScaleY="104599"/>
      <dgm:spPr/>
    </dgm:pt>
    <dgm:pt modelId="{35155E5E-CBC8-4AAD-A97C-03B54BD81BD1}" type="pres">
      <dgm:prSet presAssocID="{C28FAD54-48B5-4195-9EF7-9CBE34F4AD42}" presName="node" presStyleLbl="node1" presStyleIdx="0" presStyleCnt="5" custScaleX="114158" custScaleY="117533">
        <dgm:presLayoutVars>
          <dgm:bulletEnabled val="1"/>
        </dgm:presLayoutVars>
      </dgm:prSet>
      <dgm:spPr/>
    </dgm:pt>
    <dgm:pt modelId="{62C13C18-97B2-4FE8-8E28-A0F04DAF311C}" type="pres">
      <dgm:prSet presAssocID="{C28FAD54-48B5-4195-9EF7-9CBE34F4AD42}" presName="dummy" presStyleCnt="0"/>
      <dgm:spPr/>
    </dgm:pt>
    <dgm:pt modelId="{DB9F5F24-8CE5-46A1-90CE-30B3B2E12940}" type="pres">
      <dgm:prSet presAssocID="{DBBDBCBE-60DC-41FB-8AE3-E2AEC2331FFA}" presName="sibTrans" presStyleLbl="sibTrans2D1" presStyleIdx="0" presStyleCnt="5"/>
      <dgm:spPr/>
    </dgm:pt>
    <dgm:pt modelId="{65CDDE59-A6E0-4BC5-BF2B-41E44A3BEDD9}" type="pres">
      <dgm:prSet presAssocID="{D83DD88B-717D-415F-B7E4-CA0E831C948B}" presName="node" presStyleLbl="node1" presStyleIdx="1" presStyleCnt="5" custScaleX="108387" custScaleY="104599">
        <dgm:presLayoutVars>
          <dgm:bulletEnabled val="1"/>
        </dgm:presLayoutVars>
      </dgm:prSet>
      <dgm:spPr/>
    </dgm:pt>
    <dgm:pt modelId="{D879A4FC-D48E-4A17-916A-03AABBB976D8}" type="pres">
      <dgm:prSet presAssocID="{D83DD88B-717D-415F-B7E4-CA0E831C948B}" presName="dummy" presStyleCnt="0"/>
      <dgm:spPr/>
    </dgm:pt>
    <dgm:pt modelId="{1FB9A508-66B3-42AF-B653-08B67C268FE2}" type="pres">
      <dgm:prSet presAssocID="{C5F18862-D3FD-49D5-99EC-CFBF26781E1E}" presName="sibTrans" presStyleLbl="sibTrans2D1" presStyleIdx="1" presStyleCnt="5"/>
      <dgm:spPr/>
    </dgm:pt>
    <dgm:pt modelId="{1B5CFF16-09B6-40DB-8716-8B798C38F3FD}" type="pres">
      <dgm:prSet presAssocID="{3DDE79F6-A840-4E1D-8A4B-CFE9F02E0F37}" presName="node" presStyleLbl="node1" presStyleIdx="2" presStyleCnt="5" custScaleX="108387" custScaleY="104599">
        <dgm:presLayoutVars>
          <dgm:bulletEnabled val="1"/>
        </dgm:presLayoutVars>
      </dgm:prSet>
      <dgm:spPr/>
    </dgm:pt>
    <dgm:pt modelId="{6E9F416F-83A0-411B-837A-50656FAC2B9D}" type="pres">
      <dgm:prSet presAssocID="{3DDE79F6-A840-4E1D-8A4B-CFE9F02E0F37}" presName="dummy" presStyleCnt="0"/>
      <dgm:spPr/>
    </dgm:pt>
    <dgm:pt modelId="{A287730B-ED98-46D2-B820-CA879AF6C29B}" type="pres">
      <dgm:prSet presAssocID="{85E5DC37-FFDD-4361-A52E-738193DB67D4}" presName="sibTrans" presStyleLbl="sibTrans2D1" presStyleIdx="2" presStyleCnt="5"/>
      <dgm:spPr/>
    </dgm:pt>
    <dgm:pt modelId="{723906D7-AB4C-4322-822F-B892C54CA4D8}" type="pres">
      <dgm:prSet presAssocID="{7E87D779-C1D1-4062-938A-287581BB8AB7}" presName="node" presStyleLbl="node1" presStyleIdx="3" presStyleCnt="5" custScaleX="108387" custScaleY="104599">
        <dgm:presLayoutVars>
          <dgm:bulletEnabled val="1"/>
        </dgm:presLayoutVars>
      </dgm:prSet>
      <dgm:spPr/>
    </dgm:pt>
    <dgm:pt modelId="{813B6F7C-D251-4E5C-BD1B-14B3173F1505}" type="pres">
      <dgm:prSet presAssocID="{7E87D779-C1D1-4062-938A-287581BB8AB7}" presName="dummy" presStyleCnt="0"/>
      <dgm:spPr/>
    </dgm:pt>
    <dgm:pt modelId="{F4594470-B902-495F-8005-A70A775B7B15}" type="pres">
      <dgm:prSet presAssocID="{8463B171-9F6C-4DCD-8699-AC101E1CBF63}" presName="sibTrans" presStyleLbl="sibTrans2D1" presStyleIdx="3" presStyleCnt="5"/>
      <dgm:spPr/>
    </dgm:pt>
    <dgm:pt modelId="{A4D6CB57-97D3-4340-B707-2C7D05A5F7D4}" type="pres">
      <dgm:prSet presAssocID="{3E3D64F0-E8F9-4DED-93FE-B77EB04326FC}" presName="node" presStyleLbl="node1" presStyleIdx="4" presStyleCnt="5" custScaleX="108387" custScaleY="104599">
        <dgm:presLayoutVars>
          <dgm:bulletEnabled val="1"/>
        </dgm:presLayoutVars>
      </dgm:prSet>
      <dgm:spPr/>
    </dgm:pt>
    <dgm:pt modelId="{B6E0D0CE-13DF-4A9B-A779-7410FDF548A3}" type="pres">
      <dgm:prSet presAssocID="{3E3D64F0-E8F9-4DED-93FE-B77EB04326FC}" presName="dummy" presStyleCnt="0"/>
      <dgm:spPr/>
    </dgm:pt>
    <dgm:pt modelId="{3DF9C4A8-0E68-4B57-8542-520F01FD15AD}" type="pres">
      <dgm:prSet presAssocID="{D458C023-9994-4BB2-A48D-E2D69639BE92}" presName="sibTrans" presStyleLbl="sibTrans2D1" presStyleIdx="4" presStyleCnt="5" custScaleX="108387" custScaleY="104599"/>
      <dgm:spPr/>
    </dgm:pt>
  </dgm:ptLst>
  <dgm:cxnLst>
    <dgm:cxn modelId="{9C14DA0A-20A1-464B-B1D9-86192EC90D41}" srcId="{79B7F12A-19C9-47AB-93F7-4DC0B9BF53DB}" destId="{17396D97-221B-47B5-953A-6870B1DCDF69}" srcOrd="0" destOrd="0" parTransId="{C06708DE-9B8F-4050-8CFB-ADBDB1A5C889}" sibTransId="{FBF7705E-6ED9-4CE9-8676-48EADDAD7657}"/>
    <dgm:cxn modelId="{6D3BA11D-9F0F-459E-9E2E-16B92673A384}" srcId="{17396D97-221B-47B5-953A-6870B1DCDF69}" destId="{C28FAD54-48B5-4195-9EF7-9CBE34F4AD42}" srcOrd="0" destOrd="0" parTransId="{668BDD8A-B6E4-4B83-94D1-EF8E019B3BD9}" sibTransId="{DBBDBCBE-60DC-41FB-8AE3-E2AEC2331FFA}"/>
    <dgm:cxn modelId="{E28FF429-209A-4816-A6A7-C83445B24148}" type="presOf" srcId="{3DDE79F6-A840-4E1D-8A4B-CFE9F02E0F37}" destId="{1B5CFF16-09B6-40DB-8716-8B798C38F3FD}" srcOrd="0" destOrd="0" presId="urn:microsoft.com/office/officeart/2005/8/layout/radial6"/>
    <dgm:cxn modelId="{6DBD922F-6B85-4776-817B-2FA1D08514F3}" type="presOf" srcId="{8463B171-9F6C-4DCD-8699-AC101E1CBF63}" destId="{F4594470-B902-495F-8005-A70A775B7B15}" srcOrd="0" destOrd="0" presId="urn:microsoft.com/office/officeart/2005/8/layout/radial6"/>
    <dgm:cxn modelId="{C4766436-C7CC-4031-96CB-E97EF0496A13}" type="presOf" srcId="{3E3D64F0-E8F9-4DED-93FE-B77EB04326FC}" destId="{A4D6CB57-97D3-4340-B707-2C7D05A5F7D4}" srcOrd="0" destOrd="0" presId="urn:microsoft.com/office/officeart/2005/8/layout/radial6"/>
    <dgm:cxn modelId="{79F2D73F-8F64-43D4-85CC-35E40611042C}" type="presOf" srcId="{D83DD88B-717D-415F-B7E4-CA0E831C948B}" destId="{65CDDE59-A6E0-4BC5-BF2B-41E44A3BEDD9}" srcOrd="0" destOrd="0" presId="urn:microsoft.com/office/officeart/2005/8/layout/radial6"/>
    <dgm:cxn modelId="{FEF08543-B809-4641-A3D2-2B26F2D26210}" srcId="{17396D97-221B-47B5-953A-6870B1DCDF69}" destId="{3E3D64F0-E8F9-4DED-93FE-B77EB04326FC}" srcOrd="4" destOrd="0" parTransId="{75D14EDF-FF55-467B-B1B9-47223F0695D9}" sibTransId="{D458C023-9994-4BB2-A48D-E2D69639BE92}"/>
    <dgm:cxn modelId="{C00AA045-D31D-43D9-9C8C-3E3D6CF7D814}" type="presOf" srcId="{7E87D779-C1D1-4062-938A-287581BB8AB7}" destId="{723906D7-AB4C-4322-822F-B892C54CA4D8}" srcOrd="0" destOrd="0" presId="urn:microsoft.com/office/officeart/2005/8/layout/radial6"/>
    <dgm:cxn modelId="{B12FD947-38B7-4BF8-A6D6-F1CF25618E1B}" type="presOf" srcId="{79B7F12A-19C9-47AB-93F7-4DC0B9BF53DB}" destId="{367B1975-E3BB-4CD6-9D28-2F941D8DC013}" srcOrd="0" destOrd="0" presId="urn:microsoft.com/office/officeart/2005/8/layout/radial6"/>
    <dgm:cxn modelId="{FABC0B48-9A2F-442F-9C3C-FF822E4C9E0B}" type="presOf" srcId="{C5F18862-D3FD-49D5-99EC-CFBF26781E1E}" destId="{1FB9A508-66B3-42AF-B653-08B67C268FE2}" srcOrd="0" destOrd="0" presId="urn:microsoft.com/office/officeart/2005/8/layout/radial6"/>
    <dgm:cxn modelId="{13321D4C-4C2C-43F6-8093-36A6525EE3A4}" srcId="{17396D97-221B-47B5-953A-6870B1DCDF69}" destId="{7E87D779-C1D1-4062-938A-287581BB8AB7}" srcOrd="3" destOrd="0" parTransId="{44022370-BD59-4FDE-BD95-0E3E5CC4BEE6}" sibTransId="{8463B171-9F6C-4DCD-8699-AC101E1CBF63}"/>
    <dgm:cxn modelId="{4147E687-F130-44B5-91CE-F3AD8301E694}" type="presOf" srcId="{C28FAD54-48B5-4195-9EF7-9CBE34F4AD42}" destId="{35155E5E-CBC8-4AAD-A97C-03B54BD81BD1}" srcOrd="0" destOrd="0" presId="urn:microsoft.com/office/officeart/2005/8/layout/radial6"/>
    <dgm:cxn modelId="{65775290-1282-424F-8821-C53C4F27E4D2}" srcId="{17396D97-221B-47B5-953A-6870B1DCDF69}" destId="{3DDE79F6-A840-4E1D-8A4B-CFE9F02E0F37}" srcOrd="2" destOrd="0" parTransId="{0423DAE1-4512-4AC0-865F-950166EBBFE6}" sibTransId="{85E5DC37-FFDD-4361-A52E-738193DB67D4}"/>
    <dgm:cxn modelId="{E34CC392-39C9-42A4-9E96-83948DA9427E}" type="presOf" srcId="{17396D97-221B-47B5-953A-6870B1DCDF69}" destId="{0AB56283-DBCD-4E6E-BFC7-7D2CC15142EB}" srcOrd="0" destOrd="0" presId="urn:microsoft.com/office/officeart/2005/8/layout/radial6"/>
    <dgm:cxn modelId="{42A3169E-BC1E-4CC1-B002-5D4D1509D7FC}" srcId="{17396D97-221B-47B5-953A-6870B1DCDF69}" destId="{D83DD88B-717D-415F-B7E4-CA0E831C948B}" srcOrd="1" destOrd="0" parTransId="{8D4D53B6-44A6-4B5E-9CA9-D57494EF156A}" sibTransId="{C5F18862-D3FD-49D5-99EC-CFBF26781E1E}"/>
    <dgm:cxn modelId="{C94C74B5-6711-464E-BD80-622A09B50985}" type="presOf" srcId="{85E5DC37-FFDD-4361-A52E-738193DB67D4}" destId="{A287730B-ED98-46D2-B820-CA879AF6C29B}" srcOrd="0" destOrd="0" presId="urn:microsoft.com/office/officeart/2005/8/layout/radial6"/>
    <dgm:cxn modelId="{3875BEDB-BB48-48F6-9BC5-31CAE2A208CE}" type="presOf" srcId="{D458C023-9994-4BB2-A48D-E2D69639BE92}" destId="{3DF9C4A8-0E68-4B57-8542-520F01FD15AD}" srcOrd="0" destOrd="0" presId="urn:microsoft.com/office/officeart/2005/8/layout/radial6"/>
    <dgm:cxn modelId="{F7D88CE8-A1ED-4508-9C11-5E6D638846CA}" type="presOf" srcId="{DBBDBCBE-60DC-41FB-8AE3-E2AEC2331FFA}" destId="{DB9F5F24-8CE5-46A1-90CE-30B3B2E12940}" srcOrd="0" destOrd="0" presId="urn:microsoft.com/office/officeart/2005/8/layout/radial6"/>
    <dgm:cxn modelId="{908B269F-AEF2-4771-81FE-5D909EB31655}" type="presParOf" srcId="{367B1975-E3BB-4CD6-9D28-2F941D8DC013}" destId="{0AB56283-DBCD-4E6E-BFC7-7D2CC15142EB}" srcOrd="0" destOrd="0" presId="urn:microsoft.com/office/officeart/2005/8/layout/radial6"/>
    <dgm:cxn modelId="{95CFD1DB-7B3F-4A42-9D54-74F3E3F2F8A4}" type="presParOf" srcId="{367B1975-E3BB-4CD6-9D28-2F941D8DC013}" destId="{35155E5E-CBC8-4AAD-A97C-03B54BD81BD1}" srcOrd="1" destOrd="0" presId="urn:microsoft.com/office/officeart/2005/8/layout/radial6"/>
    <dgm:cxn modelId="{3F4933F4-11A2-4EBD-AE52-6E40297F1E9A}" type="presParOf" srcId="{367B1975-E3BB-4CD6-9D28-2F941D8DC013}" destId="{62C13C18-97B2-4FE8-8E28-A0F04DAF311C}" srcOrd="2" destOrd="0" presId="urn:microsoft.com/office/officeart/2005/8/layout/radial6"/>
    <dgm:cxn modelId="{8669A970-34AB-4CDF-89A6-0B674D105948}" type="presParOf" srcId="{367B1975-E3BB-4CD6-9D28-2F941D8DC013}" destId="{DB9F5F24-8CE5-46A1-90CE-30B3B2E12940}" srcOrd="3" destOrd="0" presId="urn:microsoft.com/office/officeart/2005/8/layout/radial6"/>
    <dgm:cxn modelId="{F8F8AE58-7835-431F-8C21-1A5075A770F7}" type="presParOf" srcId="{367B1975-E3BB-4CD6-9D28-2F941D8DC013}" destId="{65CDDE59-A6E0-4BC5-BF2B-41E44A3BEDD9}" srcOrd="4" destOrd="0" presId="urn:microsoft.com/office/officeart/2005/8/layout/radial6"/>
    <dgm:cxn modelId="{E4B84789-1D6A-47FE-A916-46CA15E4F0F7}" type="presParOf" srcId="{367B1975-E3BB-4CD6-9D28-2F941D8DC013}" destId="{D879A4FC-D48E-4A17-916A-03AABBB976D8}" srcOrd="5" destOrd="0" presId="urn:microsoft.com/office/officeart/2005/8/layout/radial6"/>
    <dgm:cxn modelId="{728A0A91-6168-405E-BB6E-6BA62266D60B}" type="presParOf" srcId="{367B1975-E3BB-4CD6-9D28-2F941D8DC013}" destId="{1FB9A508-66B3-42AF-B653-08B67C268FE2}" srcOrd="6" destOrd="0" presId="urn:microsoft.com/office/officeart/2005/8/layout/radial6"/>
    <dgm:cxn modelId="{445CD1D9-B8BE-4827-AF6F-F39C4F866F1B}" type="presParOf" srcId="{367B1975-E3BB-4CD6-9D28-2F941D8DC013}" destId="{1B5CFF16-09B6-40DB-8716-8B798C38F3FD}" srcOrd="7" destOrd="0" presId="urn:microsoft.com/office/officeart/2005/8/layout/radial6"/>
    <dgm:cxn modelId="{A4FB6B5B-5F84-4E89-BB43-6B4E1130BB3D}" type="presParOf" srcId="{367B1975-E3BB-4CD6-9D28-2F941D8DC013}" destId="{6E9F416F-83A0-411B-837A-50656FAC2B9D}" srcOrd="8" destOrd="0" presId="urn:microsoft.com/office/officeart/2005/8/layout/radial6"/>
    <dgm:cxn modelId="{779D595C-81B7-4871-A6FF-4A83706CEA78}" type="presParOf" srcId="{367B1975-E3BB-4CD6-9D28-2F941D8DC013}" destId="{A287730B-ED98-46D2-B820-CA879AF6C29B}" srcOrd="9" destOrd="0" presId="urn:microsoft.com/office/officeart/2005/8/layout/radial6"/>
    <dgm:cxn modelId="{36F51695-74E6-4BA5-8563-55A2C47541EE}" type="presParOf" srcId="{367B1975-E3BB-4CD6-9D28-2F941D8DC013}" destId="{723906D7-AB4C-4322-822F-B892C54CA4D8}" srcOrd="10" destOrd="0" presId="urn:microsoft.com/office/officeart/2005/8/layout/radial6"/>
    <dgm:cxn modelId="{3E9ED831-C155-4F23-895A-2C8394E2CB19}" type="presParOf" srcId="{367B1975-E3BB-4CD6-9D28-2F941D8DC013}" destId="{813B6F7C-D251-4E5C-BD1B-14B3173F1505}" srcOrd="11" destOrd="0" presId="urn:microsoft.com/office/officeart/2005/8/layout/radial6"/>
    <dgm:cxn modelId="{2CEBFD0B-E759-4A4E-81DB-ED34A7C62C14}" type="presParOf" srcId="{367B1975-E3BB-4CD6-9D28-2F941D8DC013}" destId="{F4594470-B902-495F-8005-A70A775B7B15}" srcOrd="12" destOrd="0" presId="urn:microsoft.com/office/officeart/2005/8/layout/radial6"/>
    <dgm:cxn modelId="{C5E30FBE-A7C6-42FE-A8B7-0227C7AAC8D4}" type="presParOf" srcId="{367B1975-E3BB-4CD6-9D28-2F941D8DC013}" destId="{A4D6CB57-97D3-4340-B707-2C7D05A5F7D4}" srcOrd="13" destOrd="0" presId="urn:microsoft.com/office/officeart/2005/8/layout/radial6"/>
    <dgm:cxn modelId="{F875D82B-8781-4B17-82A9-510AD28F52E1}" type="presParOf" srcId="{367B1975-E3BB-4CD6-9D28-2F941D8DC013}" destId="{B6E0D0CE-13DF-4A9B-A779-7410FDF548A3}" srcOrd="14" destOrd="0" presId="urn:microsoft.com/office/officeart/2005/8/layout/radial6"/>
    <dgm:cxn modelId="{59BB9C4C-9176-4BD2-AC00-4522FC6F04C4}" type="presParOf" srcId="{367B1975-E3BB-4CD6-9D28-2F941D8DC013}" destId="{3DF9C4A8-0E68-4B57-8542-520F01FD15A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B7F12A-19C9-47AB-93F7-4DC0B9BF53DB}" type="doc">
      <dgm:prSet loTypeId="urn:microsoft.com/office/officeart/2005/8/layout/radial6" loCatId="cycle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kumimoji="1" lang="ja-JP" altLang="en-US"/>
        </a:p>
      </dgm:t>
    </dgm:pt>
    <dgm:pt modelId="{17396D97-221B-47B5-953A-6870B1DCDF69}">
      <dgm:prSet phldrT="[テキスト]"/>
      <dgm:spPr/>
      <dgm:t>
        <a:bodyPr/>
        <a:lstStyle/>
        <a:p>
          <a:r>
            <a:rPr kumimoji="1"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</a:t>
          </a:r>
          <a:endParaRPr kumimoji="1" lang="ja-JP" alt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6708DE-9B8F-4050-8CFB-ADBDB1A5C889}" type="parTrans" cxnId="{9C14DA0A-20A1-464B-B1D9-86192EC90D41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F7705E-6ED9-4CE9-8676-48EADDAD7657}" type="sibTrans" cxnId="{9C14DA0A-20A1-464B-B1D9-86192EC90D41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8FAD54-48B5-4195-9EF7-9CBE34F4AD42}">
      <dgm:prSet phldrT="[テキスト]" custT="1"/>
      <dgm:spPr/>
      <dgm:t>
        <a:bodyPr/>
        <a:lstStyle/>
        <a:p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社会参加</a:t>
          </a:r>
          <a:endParaRPr kumimoji="1" lang="en-US" altLang="ja-JP" sz="1200" b="1" dirty="0"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役割の獲得</a:t>
          </a:r>
        </a:p>
      </dgm:t>
    </dgm:pt>
    <dgm:pt modelId="{668BDD8A-B6E4-4B83-94D1-EF8E019B3BD9}" type="parTrans" cxnId="{6D3BA11D-9F0F-459E-9E2E-16B92673A384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BDBCBE-60DC-41FB-8AE3-E2AEC2331FFA}" type="sibTrans" cxnId="{6D3BA11D-9F0F-459E-9E2E-16B92673A384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3DD88B-717D-415F-B7E4-CA0E831C948B}">
      <dgm:prSet phldrT="[テキスト]" custT="1"/>
      <dgm:spPr/>
      <dgm:t>
        <a:bodyPr/>
        <a:lstStyle/>
        <a:p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自立</a:t>
          </a:r>
          <a:r>
            <a:rPr kumimoji="1" lang="en-US" altLang="ja-JP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(</a:t>
          </a:r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律</a:t>
          </a:r>
          <a:r>
            <a:rPr kumimoji="1" lang="en-US" altLang="ja-JP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)</a:t>
          </a:r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への</a:t>
          </a:r>
          <a:endParaRPr kumimoji="1" lang="en-US" altLang="ja-JP" sz="1200" b="1" dirty="0"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支援</a:t>
          </a:r>
        </a:p>
      </dgm:t>
    </dgm:pt>
    <dgm:pt modelId="{8D4D53B6-44A6-4B5E-9CA9-D57494EF156A}" type="parTrans" cxnId="{42A3169E-BC1E-4CC1-B002-5D4D1509D7FC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5F18862-D3FD-49D5-99EC-CFBF26781E1E}" type="sibTrans" cxnId="{42A3169E-BC1E-4CC1-B002-5D4D1509D7FC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DE79F6-A840-4E1D-8A4B-CFE9F02E0F37}">
      <dgm:prSet phldrT="[テキスト]" custT="1"/>
      <dgm:spPr/>
      <dgm:t>
        <a:bodyPr/>
        <a:lstStyle/>
        <a:p>
          <a:r>
            <a:rPr kumimoji="1" lang="ja-JP" altLang="en-US" sz="1200" b="1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子供から</a:t>
          </a:r>
          <a:endParaRPr kumimoji="1" lang="en-US" altLang="ja-JP" sz="1200" b="1" dirty="0">
            <a:solidFill>
              <a:schemeClr val="tx1"/>
            </a:solidFill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200" b="1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お年寄り</a:t>
          </a:r>
        </a:p>
      </dgm:t>
    </dgm:pt>
    <dgm:pt modelId="{0423DAE1-4512-4AC0-865F-950166EBBFE6}" type="parTrans" cxnId="{65775290-1282-424F-8821-C53C4F27E4D2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E5DC37-FFDD-4361-A52E-738193DB67D4}" type="sibTrans" cxnId="{65775290-1282-424F-8821-C53C4F27E4D2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87D779-C1D1-4062-938A-287581BB8AB7}">
      <dgm:prSet phldrT="[テキスト]" custT="1"/>
      <dgm:spPr/>
      <dgm:t>
        <a:bodyPr/>
        <a:lstStyle/>
        <a:p>
          <a:r>
            <a:rPr kumimoji="1" lang="ja-JP" altLang="en-US" sz="1200" b="1" dirty="0"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全地域へ</a:t>
          </a:r>
          <a:endParaRPr kumimoji="1" lang="en-US" altLang="ja-JP" sz="1200" b="1" dirty="0">
            <a:solidFill>
              <a:srgbClr val="FF0000"/>
            </a:solidFill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200" b="1" dirty="0"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サービス</a:t>
          </a:r>
        </a:p>
      </dgm:t>
    </dgm:pt>
    <dgm:pt modelId="{44022370-BD59-4FDE-BD95-0E3E5CC4BEE6}" type="parTrans" cxnId="{13321D4C-4C2C-43F6-8093-36A6525EE3A4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463B171-9F6C-4DCD-8699-AC101E1CBF63}" type="sibTrans" cxnId="{13321D4C-4C2C-43F6-8093-36A6525EE3A4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3D64F0-E8F9-4DED-93FE-B77EB04326FC}">
      <dgm:prSet phldrT="[テキスト]" custT="1"/>
      <dgm:spPr/>
      <dgm:t>
        <a:bodyPr/>
        <a:lstStyle/>
        <a:p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環境への</a:t>
          </a:r>
          <a:endParaRPr kumimoji="1" lang="en-US" altLang="ja-JP" sz="1200" b="1" dirty="0"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r>
            <a:rPr kumimoji="1" lang="ja-JP" altLang="en-US" sz="12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支援</a:t>
          </a:r>
        </a:p>
      </dgm:t>
    </dgm:pt>
    <dgm:pt modelId="{75D14EDF-FF55-467B-B1B9-47223F0695D9}" type="parTrans" cxnId="{FEF08543-B809-4641-A3D2-2B26F2D26210}">
      <dgm:prSet/>
      <dgm:spPr/>
      <dgm:t>
        <a:bodyPr/>
        <a:lstStyle/>
        <a:p>
          <a:endParaRPr kumimoji="1" lang="ja-JP" alt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58C023-9994-4BB2-A48D-E2D69639BE92}" type="sibTrans" cxnId="{FEF08543-B809-4641-A3D2-2B26F2D26210}">
      <dgm:prSet/>
      <dgm:spPr/>
      <dgm:t>
        <a:bodyPr/>
        <a:lstStyle/>
        <a:p>
          <a:endParaRPr kumimoji="1" lang="ja-JP" altLang="en-US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7B1975-E3BB-4CD6-9D28-2F941D8DC013}" type="pres">
      <dgm:prSet presAssocID="{79B7F12A-19C9-47AB-93F7-4DC0B9BF53DB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B56283-DBCD-4E6E-BFC7-7D2CC15142EB}" type="pres">
      <dgm:prSet presAssocID="{17396D97-221B-47B5-953A-6870B1DCDF69}" presName="centerShape" presStyleLbl="node0" presStyleIdx="0" presStyleCnt="1" custScaleX="108387" custScaleY="104599"/>
      <dgm:spPr/>
    </dgm:pt>
    <dgm:pt modelId="{35155E5E-CBC8-4AAD-A97C-03B54BD81BD1}" type="pres">
      <dgm:prSet presAssocID="{C28FAD54-48B5-4195-9EF7-9CBE34F4AD42}" presName="node" presStyleLbl="node1" presStyleIdx="0" presStyleCnt="5" custScaleX="114158" custScaleY="117533">
        <dgm:presLayoutVars>
          <dgm:bulletEnabled val="1"/>
        </dgm:presLayoutVars>
      </dgm:prSet>
      <dgm:spPr/>
    </dgm:pt>
    <dgm:pt modelId="{62C13C18-97B2-4FE8-8E28-A0F04DAF311C}" type="pres">
      <dgm:prSet presAssocID="{C28FAD54-48B5-4195-9EF7-9CBE34F4AD42}" presName="dummy" presStyleCnt="0"/>
      <dgm:spPr/>
    </dgm:pt>
    <dgm:pt modelId="{DB9F5F24-8CE5-46A1-90CE-30B3B2E12940}" type="pres">
      <dgm:prSet presAssocID="{DBBDBCBE-60DC-41FB-8AE3-E2AEC2331FFA}" presName="sibTrans" presStyleLbl="sibTrans2D1" presStyleIdx="0" presStyleCnt="5"/>
      <dgm:spPr/>
    </dgm:pt>
    <dgm:pt modelId="{65CDDE59-A6E0-4BC5-BF2B-41E44A3BEDD9}" type="pres">
      <dgm:prSet presAssocID="{D83DD88B-717D-415F-B7E4-CA0E831C948B}" presName="node" presStyleLbl="node1" presStyleIdx="1" presStyleCnt="5" custScaleX="108387" custScaleY="104599">
        <dgm:presLayoutVars>
          <dgm:bulletEnabled val="1"/>
        </dgm:presLayoutVars>
      </dgm:prSet>
      <dgm:spPr/>
    </dgm:pt>
    <dgm:pt modelId="{D879A4FC-D48E-4A17-916A-03AABBB976D8}" type="pres">
      <dgm:prSet presAssocID="{D83DD88B-717D-415F-B7E4-CA0E831C948B}" presName="dummy" presStyleCnt="0"/>
      <dgm:spPr/>
    </dgm:pt>
    <dgm:pt modelId="{1FB9A508-66B3-42AF-B653-08B67C268FE2}" type="pres">
      <dgm:prSet presAssocID="{C5F18862-D3FD-49D5-99EC-CFBF26781E1E}" presName="sibTrans" presStyleLbl="sibTrans2D1" presStyleIdx="1" presStyleCnt="5"/>
      <dgm:spPr/>
    </dgm:pt>
    <dgm:pt modelId="{1B5CFF16-09B6-40DB-8716-8B798C38F3FD}" type="pres">
      <dgm:prSet presAssocID="{3DDE79F6-A840-4E1D-8A4B-CFE9F02E0F37}" presName="node" presStyleLbl="node1" presStyleIdx="2" presStyleCnt="5" custScaleX="108387" custScaleY="104599">
        <dgm:presLayoutVars>
          <dgm:bulletEnabled val="1"/>
        </dgm:presLayoutVars>
      </dgm:prSet>
      <dgm:spPr/>
    </dgm:pt>
    <dgm:pt modelId="{6E9F416F-83A0-411B-837A-50656FAC2B9D}" type="pres">
      <dgm:prSet presAssocID="{3DDE79F6-A840-4E1D-8A4B-CFE9F02E0F37}" presName="dummy" presStyleCnt="0"/>
      <dgm:spPr/>
    </dgm:pt>
    <dgm:pt modelId="{A287730B-ED98-46D2-B820-CA879AF6C29B}" type="pres">
      <dgm:prSet presAssocID="{85E5DC37-FFDD-4361-A52E-738193DB67D4}" presName="sibTrans" presStyleLbl="sibTrans2D1" presStyleIdx="2" presStyleCnt="5"/>
      <dgm:spPr/>
    </dgm:pt>
    <dgm:pt modelId="{723906D7-AB4C-4322-822F-B892C54CA4D8}" type="pres">
      <dgm:prSet presAssocID="{7E87D779-C1D1-4062-938A-287581BB8AB7}" presName="node" presStyleLbl="node1" presStyleIdx="3" presStyleCnt="5" custScaleX="108387" custScaleY="104599">
        <dgm:presLayoutVars>
          <dgm:bulletEnabled val="1"/>
        </dgm:presLayoutVars>
      </dgm:prSet>
      <dgm:spPr/>
    </dgm:pt>
    <dgm:pt modelId="{813B6F7C-D251-4E5C-BD1B-14B3173F1505}" type="pres">
      <dgm:prSet presAssocID="{7E87D779-C1D1-4062-938A-287581BB8AB7}" presName="dummy" presStyleCnt="0"/>
      <dgm:spPr/>
    </dgm:pt>
    <dgm:pt modelId="{F4594470-B902-495F-8005-A70A775B7B15}" type="pres">
      <dgm:prSet presAssocID="{8463B171-9F6C-4DCD-8699-AC101E1CBF63}" presName="sibTrans" presStyleLbl="sibTrans2D1" presStyleIdx="3" presStyleCnt="5"/>
      <dgm:spPr/>
    </dgm:pt>
    <dgm:pt modelId="{A4D6CB57-97D3-4340-B707-2C7D05A5F7D4}" type="pres">
      <dgm:prSet presAssocID="{3E3D64F0-E8F9-4DED-93FE-B77EB04326FC}" presName="node" presStyleLbl="node1" presStyleIdx="4" presStyleCnt="5" custScaleX="108387" custScaleY="104599">
        <dgm:presLayoutVars>
          <dgm:bulletEnabled val="1"/>
        </dgm:presLayoutVars>
      </dgm:prSet>
      <dgm:spPr/>
    </dgm:pt>
    <dgm:pt modelId="{B6E0D0CE-13DF-4A9B-A779-7410FDF548A3}" type="pres">
      <dgm:prSet presAssocID="{3E3D64F0-E8F9-4DED-93FE-B77EB04326FC}" presName="dummy" presStyleCnt="0"/>
      <dgm:spPr/>
    </dgm:pt>
    <dgm:pt modelId="{3DF9C4A8-0E68-4B57-8542-520F01FD15AD}" type="pres">
      <dgm:prSet presAssocID="{D458C023-9994-4BB2-A48D-E2D69639BE92}" presName="sibTrans" presStyleLbl="sibTrans2D1" presStyleIdx="4" presStyleCnt="5" custScaleX="108387" custScaleY="104599"/>
      <dgm:spPr/>
    </dgm:pt>
  </dgm:ptLst>
  <dgm:cxnLst>
    <dgm:cxn modelId="{9C14DA0A-20A1-464B-B1D9-86192EC90D41}" srcId="{79B7F12A-19C9-47AB-93F7-4DC0B9BF53DB}" destId="{17396D97-221B-47B5-953A-6870B1DCDF69}" srcOrd="0" destOrd="0" parTransId="{C06708DE-9B8F-4050-8CFB-ADBDB1A5C889}" sibTransId="{FBF7705E-6ED9-4CE9-8676-48EADDAD7657}"/>
    <dgm:cxn modelId="{6D3BA11D-9F0F-459E-9E2E-16B92673A384}" srcId="{17396D97-221B-47B5-953A-6870B1DCDF69}" destId="{C28FAD54-48B5-4195-9EF7-9CBE34F4AD42}" srcOrd="0" destOrd="0" parTransId="{668BDD8A-B6E4-4B83-94D1-EF8E019B3BD9}" sibTransId="{DBBDBCBE-60DC-41FB-8AE3-E2AEC2331FFA}"/>
    <dgm:cxn modelId="{E28FF429-209A-4816-A6A7-C83445B24148}" type="presOf" srcId="{3DDE79F6-A840-4E1D-8A4B-CFE9F02E0F37}" destId="{1B5CFF16-09B6-40DB-8716-8B798C38F3FD}" srcOrd="0" destOrd="0" presId="urn:microsoft.com/office/officeart/2005/8/layout/radial6"/>
    <dgm:cxn modelId="{6DBD922F-6B85-4776-817B-2FA1D08514F3}" type="presOf" srcId="{8463B171-9F6C-4DCD-8699-AC101E1CBF63}" destId="{F4594470-B902-495F-8005-A70A775B7B15}" srcOrd="0" destOrd="0" presId="urn:microsoft.com/office/officeart/2005/8/layout/radial6"/>
    <dgm:cxn modelId="{C4766436-C7CC-4031-96CB-E97EF0496A13}" type="presOf" srcId="{3E3D64F0-E8F9-4DED-93FE-B77EB04326FC}" destId="{A4D6CB57-97D3-4340-B707-2C7D05A5F7D4}" srcOrd="0" destOrd="0" presId="urn:microsoft.com/office/officeart/2005/8/layout/radial6"/>
    <dgm:cxn modelId="{79F2D73F-8F64-43D4-85CC-35E40611042C}" type="presOf" srcId="{D83DD88B-717D-415F-B7E4-CA0E831C948B}" destId="{65CDDE59-A6E0-4BC5-BF2B-41E44A3BEDD9}" srcOrd="0" destOrd="0" presId="urn:microsoft.com/office/officeart/2005/8/layout/radial6"/>
    <dgm:cxn modelId="{FEF08543-B809-4641-A3D2-2B26F2D26210}" srcId="{17396D97-221B-47B5-953A-6870B1DCDF69}" destId="{3E3D64F0-E8F9-4DED-93FE-B77EB04326FC}" srcOrd="4" destOrd="0" parTransId="{75D14EDF-FF55-467B-B1B9-47223F0695D9}" sibTransId="{D458C023-9994-4BB2-A48D-E2D69639BE92}"/>
    <dgm:cxn modelId="{C00AA045-D31D-43D9-9C8C-3E3D6CF7D814}" type="presOf" srcId="{7E87D779-C1D1-4062-938A-287581BB8AB7}" destId="{723906D7-AB4C-4322-822F-B892C54CA4D8}" srcOrd="0" destOrd="0" presId="urn:microsoft.com/office/officeart/2005/8/layout/radial6"/>
    <dgm:cxn modelId="{B12FD947-38B7-4BF8-A6D6-F1CF25618E1B}" type="presOf" srcId="{79B7F12A-19C9-47AB-93F7-4DC0B9BF53DB}" destId="{367B1975-E3BB-4CD6-9D28-2F941D8DC013}" srcOrd="0" destOrd="0" presId="urn:microsoft.com/office/officeart/2005/8/layout/radial6"/>
    <dgm:cxn modelId="{FABC0B48-9A2F-442F-9C3C-FF822E4C9E0B}" type="presOf" srcId="{C5F18862-D3FD-49D5-99EC-CFBF26781E1E}" destId="{1FB9A508-66B3-42AF-B653-08B67C268FE2}" srcOrd="0" destOrd="0" presId="urn:microsoft.com/office/officeart/2005/8/layout/radial6"/>
    <dgm:cxn modelId="{13321D4C-4C2C-43F6-8093-36A6525EE3A4}" srcId="{17396D97-221B-47B5-953A-6870B1DCDF69}" destId="{7E87D779-C1D1-4062-938A-287581BB8AB7}" srcOrd="3" destOrd="0" parTransId="{44022370-BD59-4FDE-BD95-0E3E5CC4BEE6}" sibTransId="{8463B171-9F6C-4DCD-8699-AC101E1CBF63}"/>
    <dgm:cxn modelId="{4147E687-F130-44B5-91CE-F3AD8301E694}" type="presOf" srcId="{C28FAD54-48B5-4195-9EF7-9CBE34F4AD42}" destId="{35155E5E-CBC8-4AAD-A97C-03B54BD81BD1}" srcOrd="0" destOrd="0" presId="urn:microsoft.com/office/officeart/2005/8/layout/radial6"/>
    <dgm:cxn modelId="{65775290-1282-424F-8821-C53C4F27E4D2}" srcId="{17396D97-221B-47B5-953A-6870B1DCDF69}" destId="{3DDE79F6-A840-4E1D-8A4B-CFE9F02E0F37}" srcOrd="2" destOrd="0" parTransId="{0423DAE1-4512-4AC0-865F-950166EBBFE6}" sibTransId="{85E5DC37-FFDD-4361-A52E-738193DB67D4}"/>
    <dgm:cxn modelId="{E34CC392-39C9-42A4-9E96-83948DA9427E}" type="presOf" srcId="{17396D97-221B-47B5-953A-6870B1DCDF69}" destId="{0AB56283-DBCD-4E6E-BFC7-7D2CC15142EB}" srcOrd="0" destOrd="0" presId="urn:microsoft.com/office/officeart/2005/8/layout/radial6"/>
    <dgm:cxn modelId="{42A3169E-BC1E-4CC1-B002-5D4D1509D7FC}" srcId="{17396D97-221B-47B5-953A-6870B1DCDF69}" destId="{D83DD88B-717D-415F-B7E4-CA0E831C948B}" srcOrd="1" destOrd="0" parTransId="{8D4D53B6-44A6-4B5E-9CA9-D57494EF156A}" sibTransId="{C5F18862-D3FD-49D5-99EC-CFBF26781E1E}"/>
    <dgm:cxn modelId="{C94C74B5-6711-464E-BD80-622A09B50985}" type="presOf" srcId="{85E5DC37-FFDD-4361-A52E-738193DB67D4}" destId="{A287730B-ED98-46D2-B820-CA879AF6C29B}" srcOrd="0" destOrd="0" presId="urn:microsoft.com/office/officeart/2005/8/layout/radial6"/>
    <dgm:cxn modelId="{3875BEDB-BB48-48F6-9BC5-31CAE2A208CE}" type="presOf" srcId="{D458C023-9994-4BB2-A48D-E2D69639BE92}" destId="{3DF9C4A8-0E68-4B57-8542-520F01FD15AD}" srcOrd="0" destOrd="0" presId="urn:microsoft.com/office/officeart/2005/8/layout/radial6"/>
    <dgm:cxn modelId="{F7D88CE8-A1ED-4508-9C11-5E6D638846CA}" type="presOf" srcId="{DBBDBCBE-60DC-41FB-8AE3-E2AEC2331FFA}" destId="{DB9F5F24-8CE5-46A1-90CE-30B3B2E12940}" srcOrd="0" destOrd="0" presId="urn:microsoft.com/office/officeart/2005/8/layout/radial6"/>
    <dgm:cxn modelId="{908B269F-AEF2-4771-81FE-5D909EB31655}" type="presParOf" srcId="{367B1975-E3BB-4CD6-9D28-2F941D8DC013}" destId="{0AB56283-DBCD-4E6E-BFC7-7D2CC15142EB}" srcOrd="0" destOrd="0" presId="urn:microsoft.com/office/officeart/2005/8/layout/radial6"/>
    <dgm:cxn modelId="{95CFD1DB-7B3F-4A42-9D54-74F3E3F2F8A4}" type="presParOf" srcId="{367B1975-E3BB-4CD6-9D28-2F941D8DC013}" destId="{35155E5E-CBC8-4AAD-A97C-03B54BD81BD1}" srcOrd="1" destOrd="0" presId="urn:microsoft.com/office/officeart/2005/8/layout/radial6"/>
    <dgm:cxn modelId="{3F4933F4-11A2-4EBD-AE52-6E40297F1E9A}" type="presParOf" srcId="{367B1975-E3BB-4CD6-9D28-2F941D8DC013}" destId="{62C13C18-97B2-4FE8-8E28-A0F04DAF311C}" srcOrd="2" destOrd="0" presId="urn:microsoft.com/office/officeart/2005/8/layout/radial6"/>
    <dgm:cxn modelId="{8669A970-34AB-4CDF-89A6-0B674D105948}" type="presParOf" srcId="{367B1975-E3BB-4CD6-9D28-2F941D8DC013}" destId="{DB9F5F24-8CE5-46A1-90CE-30B3B2E12940}" srcOrd="3" destOrd="0" presId="urn:microsoft.com/office/officeart/2005/8/layout/radial6"/>
    <dgm:cxn modelId="{F8F8AE58-7835-431F-8C21-1A5075A770F7}" type="presParOf" srcId="{367B1975-E3BB-4CD6-9D28-2F941D8DC013}" destId="{65CDDE59-A6E0-4BC5-BF2B-41E44A3BEDD9}" srcOrd="4" destOrd="0" presId="urn:microsoft.com/office/officeart/2005/8/layout/radial6"/>
    <dgm:cxn modelId="{E4B84789-1D6A-47FE-A916-46CA15E4F0F7}" type="presParOf" srcId="{367B1975-E3BB-4CD6-9D28-2F941D8DC013}" destId="{D879A4FC-D48E-4A17-916A-03AABBB976D8}" srcOrd="5" destOrd="0" presId="urn:microsoft.com/office/officeart/2005/8/layout/radial6"/>
    <dgm:cxn modelId="{728A0A91-6168-405E-BB6E-6BA62266D60B}" type="presParOf" srcId="{367B1975-E3BB-4CD6-9D28-2F941D8DC013}" destId="{1FB9A508-66B3-42AF-B653-08B67C268FE2}" srcOrd="6" destOrd="0" presId="urn:microsoft.com/office/officeart/2005/8/layout/radial6"/>
    <dgm:cxn modelId="{445CD1D9-B8BE-4827-AF6F-F39C4F866F1B}" type="presParOf" srcId="{367B1975-E3BB-4CD6-9D28-2F941D8DC013}" destId="{1B5CFF16-09B6-40DB-8716-8B798C38F3FD}" srcOrd="7" destOrd="0" presId="urn:microsoft.com/office/officeart/2005/8/layout/radial6"/>
    <dgm:cxn modelId="{A4FB6B5B-5F84-4E89-BB43-6B4E1130BB3D}" type="presParOf" srcId="{367B1975-E3BB-4CD6-9D28-2F941D8DC013}" destId="{6E9F416F-83A0-411B-837A-50656FAC2B9D}" srcOrd="8" destOrd="0" presId="urn:microsoft.com/office/officeart/2005/8/layout/radial6"/>
    <dgm:cxn modelId="{779D595C-81B7-4871-A6FF-4A83706CEA78}" type="presParOf" srcId="{367B1975-E3BB-4CD6-9D28-2F941D8DC013}" destId="{A287730B-ED98-46D2-B820-CA879AF6C29B}" srcOrd="9" destOrd="0" presId="urn:microsoft.com/office/officeart/2005/8/layout/radial6"/>
    <dgm:cxn modelId="{36F51695-74E6-4BA5-8563-55A2C47541EE}" type="presParOf" srcId="{367B1975-E3BB-4CD6-9D28-2F941D8DC013}" destId="{723906D7-AB4C-4322-822F-B892C54CA4D8}" srcOrd="10" destOrd="0" presId="urn:microsoft.com/office/officeart/2005/8/layout/radial6"/>
    <dgm:cxn modelId="{3E9ED831-C155-4F23-895A-2C8394E2CB19}" type="presParOf" srcId="{367B1975-E3BB-4CD6-9D28-2F941D8DC013}" destId="{813B6F7C-D251-4E5C-BD1B-14B3173F1505}" srcOrd="11" destOrd="0" presId="urn:microsoft.com/office/officeart/2005/8/layout/radial6"/>
    <dgm:cxn modelId="{2CEBFD0B-E759-4A4E-81DB-ED34A7C62C14}" type="presParOf" srcId="{367B1975-E3BB-4CD6-9D28-2F941D8DC013}" destId="{F4594470-B902-495F-8005-A70A775B7B15}" srcOrd="12" destOrd="0" presId="urn:microsoft.com/office/officeart/2005/8/layout/radial6"/>
    <dgm:cxn modelId="{C5E30FBE-A7C6-42FE-A8B7-0227C7AAC8D4}" type="presParOf" srcId="{367B1975-E3BB-4CD6-9D28-2F941D8DC013}" destId="{A4D6CB57-97D3-4340-B707-2C7D05A5F7D4}" srcOrd="13" destOrd="0" presId="urn:microsoft.com/office/officeart/2005/8/layout/radial6"/>
    <dgm:cxn modelId="{F875D82B-8781-4B17-82A9-510AD28F52E1}" type="presParOf" srcId="{367B1975-E3BB-4CD6-9D28-2F941D8DC013}" destId="{B6E0D0CE-13DF-4A9B-A779-7410FDF548A3}" srcOrd="14" destOrd="0" presId="urn:microsoft.com/office/officeart/2005/8/layout/radial6"/>
    <dgm:cxn modelId="{59BB9C4C-9176-4BD2-AC00-4522FC6F04C4}" type="presParOf" srcId="{367B1975-E3BB-4CD6-9D28-2F941D8DC013}" destId="{3DF9C4A8-0E68-4B57-8542-520F01FD15AD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9C4A8-0E68-4B57-8542-520F01FD15AD}">
      <dsp:nvSpPr>
        <dsp:cNvPr id="0" name=""/>
        <dsp:cNvSpPr/>
      </dsp:nvSpPr>
      <dsp:spPr>
        <a:xfrm>
          <a:off x="439725" y="593674"/>
          <a:ext cx="4548706" cy="4389734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594470-B902-495F-8005-A70A775B7B15}">
      <dsp:nvSpPr>
        <dsp:cNvPr id="0" name=""/>
        <dsp:cNvSpPr/>
      </dsp:nvSpPr>
      <dsp:spPr>
        <a:xfrm>
          <a:off x="615714" y="690178"/>
          <a:ext cx="4196727" cy="4196727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87730B-ED98-46D2-B820-CA879AF6C29B}">
      <dsp:nvSpPr>
        <dsp:cNvPr id="0" name=""/>
        <dsp:cNvSpPr/>
      </dsp:nvSpPr>
      <dsp:spPr>
        <a:xfrm>
          <a:off x="615714" y="690178"/>
          <a:ext cx="4196727" cy="4196727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B9A508-66B3-42AF-B653-08B67C268FE2}">
      <dsp:nvSpPr>
        <dsp:cNvPr id="0" name=""/>
        <dsp:cNvSpPr/>
      </dsp:nvSpPr>
      <dsp:spPr>
        <a:xfrm>
          <a:off x="615714" y="690178"/>
          <a:ext cx="4196727" cy="4196727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9F5F24-8CE5-46A1-90CE-30B3B2E12940}">
      <dsp:nvSpPr>
        <dsp:cNvPr id="0" name=""/>
        <dsp:cNvSpPr/>
      </dsp:nvSpPr>
      <dsp:spPr>
        <a:xfrm>
          <a:off x="615714" y="690178"/>
          <a:ext cx="4196727" cy="4196727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B56283-DBCD-4E6E-BFC7-7D2CC15142EB}">
      <dsp:nvSpPr>
        <dsp:cNvPr id="0" name=""/>
        <dsp:cNvSpPr/>
      </dsp:nvSpPr>
      <dsp:spPr>
        <a:xfrm>
          <a:off x="1666956" y="1778015"/>
          <a:ext cx="2094243" cy="20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</a:t>
          </a:r>
          <a:endParaRPr kumimoji="1" lang="ja-JP" alt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3651" y="2073991"/>
        <a:ext cx="1480853" cy="1429100"/>
      </dsp:txXfrm>
    </dsp:sp>
    <dsp:sp modelId="{35155E5E-CBC8-4AAD-A97C-03B54BD81BD1}">
      <dsp:nvSpPr>
        <dsp:cNvPr id="0" name=""/>
        <dsp:cNvSpPr/>
      </dsp:nvSpPr>
      <dsp:spPr>
        <a:xfrm>
          <a:off x="1942065" y="-55967"/>
          <a:ext cx="1544025" cy="15896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社会参加</a:t>
          </a:r>
          <a:endParaRPr kumimoji="1" lang="en-US" altLang="ja-JP" sz="1200" b="1" kern="1200" dirty="0"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役割の獲得</a:t>
          </a:r>
        </a:p>
      </dsp:txBody>
      <dsp:txXfrm>
        <a:off x="2168182" y="176835"/>
        <a:ext cx="1091791" cy="1124069"/>
      </dsp:txXfrm>
    </dsp:sp>
    <dsp:sp modelId="{65CDDE59-A6E0-4BC5-BF2B-41E44A3BEDD9}">
      <dsp:nvSpPr>
        <dsp:cNvPr id="0" name=""/>
        <dsp:cNvSpPr/>
      </dsp:nvSpPr>
      <dsp:spPr>
        <a:xfrm>
          <a:off x="3930447" y="1447790"/>
          <a:ext cx="1465970" cy="14147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自立</a:t>
          </a:r>
          <a:r>
            <a:rPr kumimoji="1" lang="en-US" altLang="ja-JP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(</a:t>
          </a: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律</a:t>
          </a:r>
          <a:r>
            <a:rPr kumimoji="1" lang="en-US" altLang="ja-JP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)</a:t>
          </a: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への</a:t>
          </a:r>
          <a:endParaRPr kumimoji="1" lang="en-US" altLang="ja-JP" sz="1200" b="1" kern="1200" dirty="0"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支援</a:t>
          </a:r>
        </a:p>
      </dsp:txBody>
      <dsp:txXfrm>
        <a:off x="4145133" y="1654973"/>
        <a:ext cx="1036598" cy="1000370"/>
      </dsp:txXfrm>
    </dsp:sp>
    <dsp:sp modelId="{1B5CFF16-09B6-40DB-8716-8B798C38F3FD}">
      <dsp:nvSpPr>
        <dsp:cNvPr id="0" name=""/>
        <dsp:cNvSpPr/>
      </dsp:nvSpPr>
      <dsp:spPr>
        <a:xfrm>
          <a:off x="3185860" y="3739393"/>
          <a:ext cx="1465970" cy="14147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子供から</a:t>
          </a:r>
          <a:endParaRPr kumimoji="1" lang="en-US" altLang="ja-JP" sz="1200" b="1" kern="1200" dirty="0">
            <a:solidFill>
              <a:srgbClr val="FF0000"/>
            </a:solidFill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お年寄り</a:t>
          </a:r>
        </a:p>
      </dsp:txBody>
      <dsp:txXfrm>
        <a:off x="3400546" y="3946576"/>
        <a:ext cx="1036598" cy="1000370"/>
      </dsp:txXfrm>
    </dsp:sp>
    <dsp:sp modelId="{723906D7-AB4C-4322-822F-B892C54CA4D8}">
      <dsp:nvSpPr>
        <dsp:cNvPr id="0" name=""/>
        <dsp:cNvSpPr/>
      </dsp:nvSpPr>
      <dsp:spPr>
        <a:xfrm>
          <a:off x="776326" y="3739393"/>
          <a:ext cx="1465970" cy="14147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全地域へサービス</a:t>
          </a:r>
        </a:p>
      </dsp:txBody>
      <dsp:txXfrm>
        <a:off x="991012" y="3946576"/>
        <a:ext cx="1036598" cy="1000370"/>
      </dsp:txXfrm>
    </dsp:sp>
    <dsp:sp modelId="{A4D6CB57-97D3-4340-B707-2C7D05A5F7D4}">
      <dsp:nvSpPr>
        <dsp:cNvPr id="0" name=""/>
        <dsp:cNvSpPr/>
      </dsp:nvSpPr>
      <dsp:spPr>
        <a:xfrm>
          <a:off x="31738" y="1447790"/>
          <a:ext cx="1465970" cy="14147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環境への</a:t>
          </a:r>
          <a:endParaRPr kumimoji="1" lang="en-US" altLang="ja-JP" sz="1200" b="1" kern="1200" dirty="0"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支援</a:t>
          </a:r>
        </a:p>
      </dsp:txBody>
      <dsp:txXfrm>
        <a:off x="246424" y="1654973"/>
        <a:ext cx="1036598" cy="1000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9C4A8-0E68-4B57-8542-520F01FD15AD}">
      <dsp:nvSpPr>
        <dsp:cNvPr id="0" name=""/>
        <dsp:cNvSpPr/>
      </dsp:nvSpPr>
      <dsp:spPr>
        <a:xfrm>
          <a:off x="439725" y="593674"/>
          <a:ext cx="4548706" cy="4389734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594470-B902-495F-8005-A70A775B7B15}">
      <dsp:nvSpPr>
        <dsp:cNvPr id="0" name=""/>
        <dsp:cNvSpPr/>
      </dsp:nvSpPr>
      <dsp:spPr>
        <a:xfrm>
          <a:off x="615714" y="690178"/>
          <a:ext cx="4196727" cy="4196727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87730B-ED98-46D2-B820-CA879AF6C29B}">
      <dsp:nvSpPr>
        <dsp:cNvPr id="0" name=""/>
        <dsp:cNvSpPr/>
      </dsp:nvSpPr>
      <dsp:spPr>
        <a:xfrm>
          <a:off x="615714" y="690178"/>
          <a:ext cx="4196727" cy="4196727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FB9A508-66B3-42AF-B653-08B67C268FE2}">
      <dsp:nvSpPr>
        <dsp:cNvPr id="0" name=""/>
        <dsp:cNvSpPr/>
      </dsp:nvSpPr>
      <dsp:spPr>
        <a:xfrm>
          <a:off x="615714" y="690178"/>
          <a:ext cx="4196727" cy="4196727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9F5F24-8CE5-46A1-90CE-30B3B2E12940}">
      <dsp:nvSpPr>
        <dsp:cNvPr id="0" name=""/>
        <dsp:cNvSpPr/>
      </dsp:nvSpPr>
      <dsp:spPr>
        <a:xfrm>
          <a:off x="615714" y="690178"/>
          <a:ext cx="4196727" cy="4196727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AB56283-DBCD-4E6E-BFC7-7D2CC15142EB}">
      <dsp:nvSpPr>
        <dsp:cNvPr id="0" name=""/>
        <dsp:cNvSpPr/>
      </dsp:nvSpPr>
      <dsp:spPr>
        <a:xfrm>
          <a:off x="1666956" y="1778015"/>
          <a:ext cx="2094243" cy="202105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UT</a:t>
          </a:r>
          <a:endParaRPr kumimoji="1" lang="ja-JP" altLang="en-US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3651" y="2073991"/>
        <a:ext cx="1480853" cy="1429100"/>
      </dsp:txXfrm>
    </dsp:sp>
    <dsp:sp modelId="{35155E5E-CBC8-4AAD-A97C-03B54BD81BD1}">
      <dsp:nvSpPr>
        <dsp:cNvPr id="0" name=""/>
        <dsp:cNvSpPr/>
      </dsp:nvSpPr>
      <dsp:spPr>
        <a:xfrm>
          <a:off x="1942065" y="-55967"/>
          <a:ext cx="1544025" cy="158967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社会参加</a:t>
          </a:r>
          <a:endParaRPr kumimoji="1" lang="en-US" altLang="ja-JP" sz="1200" b="1" kern="1200" dirty="0"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役割の獲得</a:t>
          </a:r>
        </a:p>
      </dsp:txBody>
      <dsp:txXfrm>
        <a:off x="2168182" y="176835"/>
        <a:ext cx="1091791" cy="1124069"/>
      </dsp:txXfrm>
    </dsp:sp>
    <dsp:sp modelId="{65CDDE59-A6E0-4BC5-BF2B-41E44A3BEDD9}">
      <dsp:nvSpPr>
        <dsp:cNvPr id="0" name=""/>
        <dsp:cNvSpPr/>
      </dsp:nvSpPr>
      <dsp:spPr>
        <a:xfrm>
          <a:off x="3930447" y="1447790"/>
          <a:ext cx="1465970" cy="14147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自立</a:t>
          </a:r>
          <a:r>
            <a:rPr kumimoji="1" lang="en-US" altLang="ja-JP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(</a:t>
          </a: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律</a:t>
          </a:r>
          <a:r>
            <a:rPr kumimoji="1" lang="en-US" altLang="ja-JP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)</a:t>
          </a: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への</a:t>
          </a:r>
          <a:endParaRPr kumimoji="1" lang="en-US" altLang="ja-JP" sz="1200" b="1" kern="1200" dirty="0"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支援</a:t>
          </a:r>
        </a:p>
      </dsp:txBody>
      <dsp:txXfrm>
        <a:off x="4145133" y="1654973"/>
        <a:ext cx="1036598" cy="1000370"/>
      </dsp:txXfrm>
    </dsp:sp>
    <dsp:sp modelId="{1B5CFF16-09B6-40DB-8716-8B798C38F3FD}">
      <dsp:nvSpPr>
        <dsp:cNvPr id="0" name=""/>
        <dsp:cNvSpPr/>
      </dsp:nvSpPr>
      <dsp:spPr>
        <a:xfrm>
          <a:off x="3185860" y="3739393"/>
          <a:ext cx="1465970" cy="14147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子供から</a:t>
          </a:r>
          <a:endParaRPr kumimoji="1" lang="en-US" altLang="ja-JP" sz="1200" b="1" kern="1200" dirty="0">
            <a:solidFill>
              <a:schemeClr val="tx1"/>
            </a:solidFill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chemeClr val="tx1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お年寄り</a:t>
          </a:r>
        </a:p>
      </dsp:txBody>
      <dsp:txXfrm>
        <a:off x="3400546" y="3946576"/>
        <a:ext cx="1036598" cy="1000370"/>
      </dsp:txXfrm>
    </dsp:sp>
    <dsp:sp modelId="{723906D7-AB4C-4322-822F-B892C54CA4D8}">
      <dsp:nvSpPr>
        <dsp:cNvPr id="0" name=""/>
        <dsp:cNvSpPr/>
      </dsp:nvSpPr>
      <dsp:spPr>
        <a:xfrm>
          <a:off x="776326" y="3739393"/>
          <a:ext cx="1465970" cy="14147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全地域へ</a:t>
          </a:r>
          <a:endParaRPr kumimoji="1" lang="en-US" altLang="ja-JP" sz="1200" b="1" kern="1200" dirty="0">
            <a:solidFill>
              <a:srgbClr val="FF0000"/>
            </a:solidFill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solidFill>
                <a:srgbClr val="FF0000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サービス</a:t>
          </a:r>
        </a:p>
      </dsp:txBody>
      <dsp:txXfrm>
        <a:off x="991012" y="3946576"/>
        <a:ext cx="1036598" cy="1000370"/>
      </dsp:txXfrm>
    </dsp:sp>
    <dsp:sp modelId="{A4D6CB57-97D3-4340-B707-2C7D05A5F7D4}">
      <dsp:nvSpPr>
        <dsp:cNvPr id="0" name=""/>
        <dsp:cNvSpPr/>
      </dsp:nvSpPr>
      <dsp:spPr>
        <a:xfrm>
          <a:off x="31738" y="1447790"/>
          <a:ext cx="1465970" cy="14147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環境への</a:t>
          </a:r>
          <a:endParaRPr kumimoji="1" lang="en-US" altLang="ja-JP" sz="1200" b="1" kern="1200" dirty="0">
            <a:effectLst/>
            <a:latin typeface="HG丸ｺﾞｼｯｸM-PRO" panose="020F0600000000000000" pitchFamily="50" charset="-128"/>
            <a:ea typeface="HG丸ｺﾞｼｯｸM-PRO" panose="020F0600000000000000" pitchFamily="50" charset="-128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rPr>
            <a:t>支援</a:t>
          </a:r>
        </a:p>
      </dsp:txBody>
      <dsp:txXfrm>
        <a:off x="246424" y="1654973"/>
        <a:ext cx="1036598" cy="1000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D718F-F724-43C6-AA11-75DC7CB335A4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97994-FD56-451B-830E-FB706DC15F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655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85D0A-B2E7-4284-91FE-F6EB594A7B5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114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85D0A-B2E7-4284-91FE-F6EB594A7B5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9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97994-FD56-451B-830E-FB706DC15FA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02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97994-FD56-451B-830E-FB706DC15FA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671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97994-FD56-451B-830E-FB706DC15FA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7029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97994-FD56-451B-830E-FB706DC15FA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1355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5805A-4AF2-42F3-8A0D-FC90AB0F772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660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6C68-E65E-46FC-B863-F4B275822104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B824-5185-4EBF-B92B-CEE3869ED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682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6C68-E65E-46FC-B863-F4B275822104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B824-5185-4EBF-B92B-CEE3869ED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76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6C68-E65E-46FC-B863-F4B275822104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B824-5185-4EBF-B92B-CEE3869ED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954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6C68-E65E-46FC-B863-F4B275822104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B824-5185-4EBF-B92B-CEE3869ED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442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6C68-E65E-46FC-B863-F4B275822104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B824-5185-4EBF-B92B-CEE3869ED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404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6C68-E65E-46FC-B863-F4B275822104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B824-5185-4EBF-B92B-CEE3869ED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976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6C68-E65E-46FC-B863-F4B275822104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B824-5185-4EBF-B92B-CEE3869ED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48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6C68-E65E-46FC-B863-F4B275822104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B824-5185-4EBF-B92B-CEE3869ED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394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6C68-E65E-46FC-B863-F4B275822104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B824-5185-4EBF-B92B-CEE3869ED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423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6C68-E65E-46FC-B863-F4B275822104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B824-5185-4EBF-B92B-CEE3869ED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8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E6C68-E65E-46FC-B863-F4B275822104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1B824-5185-4EBF-B92B-CEE3869ED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8922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E6C68-E65E-46FC-B863-F4B275822104}" type="datetimeFigureOut">
              <a:rPr kumimoji="1" lang="ja-JP" altLang="en-US" smtClean="0"/>
              <a:t>2021/1/12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1B824-5185-4EBF-B92B-CEE3869ED2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640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.jpeg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12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image" Target="../media/image20.jp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hdphoto" Target="../media/hdphoto11.wdp"/><Relationship Id="rId3" Type="http://schemas.microsoft.com/office/2007/relationships/hdphoto" Target="../media/hdphoto6.wdp"/><Relationship Id="rId7" Type="http://schemas.microsoft.com/office/2007/relationships/hdphoto" Target="../media/hdphoto8.wdp"/><Relationship Id="rId12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microsoft.com/office/2007/relationships/hdphoto" Target="../media/hdphoto9.wdp"/><Relationship Id="rId1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tcaresystem.com/" TargetMode="External"/><Relationship Id="rId7" Type="http://schemas.openxmlformats.org/officeDocument/2006/relationships/image" Target="../media/image2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D9E4A9-4AFE-492D-9005-BB6ED8C51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533" y="2066415"/>
            <a:ext cx="6812934" cy="27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7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466049-BA5A-4B48-8E19-3BDB1FEA316C}"/>
              </a:ext>
            </a:extLst>
          </p:cNvPr>
          <p:cNvSpPr/>
          <p:nvPr/>
        </p:nvSpPr>
        <p:spPr>
          <a:xfrm>
            <a:off x="4974538" y="92468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会社理念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D1FFD8E-1CE8-43D9-807F-44B5C633BDDF}"/>
              </a:ext>
            </a:extLst>
          </p:cNvPr>
          <p:cNvSpPr/>
          <p:nvPr/>
        </p:nvSpPr>
        <p:spPr>
          <a:xfrm>
            <a:off x="413084" y="1437438"/>
            <a:ext cx="11365831" cy="365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私達はかかわる一人一人の生活、とくに社会参加を支援することを大切にします。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「どのように年老いても、障害があっても、その人らしい役割を持ち自立した社会的存在で居続けられる」ことを成果として、少しでも多くの地域や、そこに暮らす方々へ</a:t>
            </a:r>
            <a:r>
              <a:rPr lang="en-US" altLang="ja-JP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UT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を届けられるように邁進します。そのために社員一人一人が理念を共感し、生長し続けられる組織を目指します。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2DA29E2C-8792-F942-9873-7B386A20C36C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D318F57B-ADFC-D74B-9527-5CF1362BE3C5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AC8A8F21-2D77-1145-9C68-8D616E41010C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F5895DD-C46E-9B47-B897-958ED1E5D0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8" name="フッター プレースホルダ 30">
              <a:extLst>
                <a:ext uri="{FF2B5EF4-FFF2-40B4-BE49-F238E27FC236}">
                  <a16:creationId xmlns:a16="http://schemas.microsoft.com/office/drawing/2014/main" id="{0D8B8F13-1D17-FB42-B52F-EE61F56C2D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854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コンテンツ プレースホルダー 4">
            <a:extLst>
              <a:ext uri="{FF2B5EF4-FFF2-40B4-BE49-F238E27FC236}">
                <a16:creationId xmlns:a16="http://schemas.microsoft.com/office/drawing/2014/main" id="{12F67A8C-0E32-4CB1-A448-0BED1B1500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9353070"/>
              </p:ext>
            </p:extLst>
          </p:nvPr>
        </p:nvGraphicFramePr>
        <p:xfrm>
          <a:off x="1143000" y="1033652"/>
          <a:ext cx="5428157" cy="510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579308EB-9AA6-4778-9847-DF29BBF2694A}"/>
              </a:ext>
            </a:extLst>
          </p:cNvPr>
          <p:cNvSpPr/>
          <p:nvPr/>
        </p:nvSpPr>
        <p:spPr>
          <a:xfrm>
            <a:off x="6838122" y="1042485"/>
            <a:ext cx="4210877" cy="5100448"/>
          </a:xfrm>
          <a:prstGeom prst="wedgeRectCallout">
            <a:avLst>
              <a:gd name="adj1" fmla="val -56132"/>
              <a:gd name="adj2" fmla="val 2273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ja-JP" altLang="en-US" sz="4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生後</a:t>
            </a:r>
            <a:r>
              <a:rPr lang="en-US" altLang="ja-JP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</a:t>
            </a:r>
            <a:endParaRPr lang="en-US" altLang="ja-JP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4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endParaRPr lang="en-US" altLang="ja-JP" sz="4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106</a:t>
            </a:r>
            <a:r>
              <a:rPr lang="ja-JP" alt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歳</a:t>
            </a:r>
            <a:endParaRPr lang="en-US" altLang="ja-JP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2018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endParaRPr lang="ja-JP" altLang="en-US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50" name="Picture 2" descr="ãçã¾ãã¦ããæ­»ã¬ã¾ã§ãã¤ã©ã¹ããã®ç»åæ¤ç´¢çµæ">
            <a:extLst>
              <a:ext uri="{FF2B5EF4-FFF2-40B4-BE49-F238E27FC236}">
                <a16:creationId xmlns:a16="http://schemas.microsoft.com/office/drawing/2014/main" id="{68CB632A-6BF7-43CC-9DFE-C8FBB66DA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16" y="4062449"/>
            <a:ext cx="3374887" cy="175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E590B280-860C-464E-8014-E9E334946140}"/>
              </a:ext>
            </a:extLst>
          </p:cNvPr>
          <p:cNvSpPr/>
          <p:nvPr/>
        </p:nvSpPr>
        <p:spPr>
          <a:xfrm>
            <a:off x="4320514" y="-1652"/>
            <a:ext cx="3550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UT</a:t>
            </a:r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のご利用者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51FE285-55FE-F148-BC68-093D87387306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C1A80708-8510-974D-8244-F2B9AD0F1E3C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FEC5CEE2-CA1E-904D-9593-53FDBF6271DF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0FAFB680-7138-4049-9DF6-3FEE7964F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10" name="フッター プレースホルダ 30">
              <a:extLst>
                <a:ext uri="{FF2B5EF4-FFF2-40B4-BE49-F238E27FC236}">
                  <a16:creationId xmlns:a16="http://schemas.microsoft.com/office/drawing/2014/main" id="{BEB3F6F7-CAF2-D44A-8B0A-EE67F92C417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38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579308EB-9AA6-4778-9847-DF29BBF2694A}"/>
              </a:ext>
            </a:extLst>
          </p:cNvPr>
          <p:cNvSpPr/>
          <p:nvPr/>
        </p:nvSpPr>
        <p:spPr>
          <a:xfrm>
            <a:off x="6835414" y="859254"/>
            <a:ext cx="4086585" cy="5288569"/>
          </a:xfrm>
          <a:prstGeom prst="wedgeRectCallout">
            <a:avLst>
              <a:gd name="adj1" fmla="val -56132"/>
              <a:gd name="adj2" fmla="val 22732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altLang="ja-JP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2020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</a:p>
        </p:txBody>
      </p:sp>
      <p:pic>
        <p:nvPicPr>
          <p:cNvPr id="11" name="Picture 2" descr="ãå¥è¯çãã®ç»åæ¤ç´¢çµæ">
            <a:extLst>
              <a:ext uri="{FF2B5EF4-FFF2-40B4-BE49-F238E27FC236}">
                <a16:creationId xmlns:a16="http://schemas.microsoft.com/office/drawing/2014/main" id="{BB1EE128-2876-449C-B906-241A3DF50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24" y="1206406"/>
            <a:ext cx="2875119" cy="4312679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50F918-D7A6-4D4B-91BE-4E390243EDE9}"/>
              </a:ext>
            </a:extLst>
          </p:cNvPr>
          <p:cNvSpPr txBox="1"/>
          <p:nvPr/>
        </p:nvSpPr>
        <p:spPr>
          <a:xfrm>
            <a:off x="8711979" y="4934310"/>
            <a:ext cx="1747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33</a:t>
            </a:r>
            <a:r>
              <a:rPr lang="en-US" altLang="ja-JP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/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39</a:t>
            </a:r>
            <a:endParaRPr lang="ja-JP" altLang="en-US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D82D5E73-BF09-4D94-B1D9-C93FD190D4BE}"/>
              </a:ext>
            </a:extLst>
          </p:cNvPr>
          <p:cNvGrpSpPr/>
          <p:nvPr/>
        </p:nvGrpSpPr>
        <p:grpSpPr>
          <a:xfrm>
            <a:off x="7785613" y="1744976"/>
            <a:ext cx="1932973" cy="2144558"/>
            <a:chOff x="6261612" y="1744976"/>
            <a:chExt cx="1932973" cy="2144558"/>
          </a:xfrm>
        </p:grpSpPr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5941DCE3-E463-417C-B37C-428DBA5967BC}"/>
                </a:ext>
              </a:extLst>
            </p:cNvPr>
            <p:cNvSpPr/>
            <p:nvPr/>
          </p:nvSpPr>
          <p:spPr>
            <a:xfrm>
              <a:off x="6814704" y="2770990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08EF7E1E-8B08-4473-9FF3-38E7FD03A0C5}"/>
                </a:ext>
              </a:extLst>
            </p:cNvPr>
            <p:cNvSpPr/>
            <p:nvPr/>
          </p:nvSpPr>
          <p:spPr>
            <a:xfrm>
              <a:off x="6469271" y="2206467"/>
              <a:ext cx="64052" cy="729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4D955528-25AE-4191-9892-DC015CBDA789}"/>
                </a:ext>
              </a:extLst>
            </p:cNvPr>
            <p:cNvSpPr/>
            <p:nvPr/>
          </p:nvSpPr>
          <p:spPr>
            <a:xfrm>
              <a:off x="6331186" y="1744976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83009D2E-D9DF-4B17-BFC4-9A7D8BEA5626}"/>
                </a:ext>
              </a:extLst>
            </p:cNvPr>
            <p:cNvSpPr/>
            <p:nvPr/>
          </p:nvSpPr>
          <p:spPr>
            <a:xfrm>
              <a:off x="6873461" y="1805847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40D83721-BA5E-4B08-85DC-482E104E83F9}"/>
                </a:ext>
              </a:extLst>
            </p:cNvPr>
            <p:cNvSpPr/>
            <p:nvPr/>
          </p:nvSpPr>
          <p:spPr>
            <a:xfrm>
              <a:off x="6880087" y="2177774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F0431748-54BD-4102-8A14-1C2276804331}"/>
                </a:ext>
              </a:extLst>
            </p:cNvPr>
            <p:cNvSpPr/>
            <p:nvPr/>
          </p:nvSpPr>
          <p:spPr>
            <a:xfrm>
              <a:off x="6684618" y="2553252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57D0C25B-7435-446E-8711-E1564BE7E78A}"/>
                </a:ext>
              </a:extLst>
            </p:cNvPr>
            <p:cNvSpPr/>
            <p:nvPr/>
          </p:nvSpPr>
          <p:spPr>
            <a:xfrm>
              <a:off x="6975061" y="2502452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楕円 24">
              <a:extLst>
                <a:ext uri="{FF2B5EF4-FFF2-40B4-BE49-F238E27FC236}">
                  <a16:creationId xmlns:a16="http://schemas.microsoft.com/office/drawing/2014/main" id="{2C36EE47-9308-446B-9681-D94D9E4D6ABE}"/>
                </a:ext>
              </a:extLst>
            </p:cNvPr>
            <p:cNvSpPr/>
            <p:nvPr/>
          </p:nvSpPr>
          <p:spPr>
            <a:xfrm>
              <a:off x="7352747" y="2604052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6" name="楕円 25">
              <a:extLst>
                <a:ext uri="{FF2B5EF4-FFF2-40B4-BE49-F238E27FC236}">
                  <a16:creationId xmlns:a16="http://schemas.microsoft.com/office/drawing/2014/main" id="{C9EA5D37-7263-4D20-8EEC-6AA28FCD5170}"/>
                </a:ext>
              </a:extLst>
            </p:cNvPr>
            <p:cNvSpPr/>
            <p:nvPr/>
          </p:nvSpPr>
          <p:spPr>
            <a:xfrm>
              <a:off x="6641691" y="2249894"/>
              <a:ext cx="64052" cy="729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7" name="楕円 26">
              <a:extLst>
                <a:ext uri="{FF2B5EF4-FFF2-40B4-BE49-F238E27FC236}">
                  <a16:creationId xmlns:a16="http://schemas.microsoft.com/office/drawing/2014/main" id="{8E56533F-97F8-4EA2-BD3F-0A3F5A60E258}"/>
                </a:ext>
              </a:extLst>
            </p:cNvPr>
            <p:cNvSpPr/>
            <p:nvPr/>
          </p:nvSpPr>
          <p:spPr>
            <a:xfrm>
              <a:off x="6620566" y="2192120"/>
              <a:ext cx="64052" cy="729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81B1F760-D0B3-4C27-8A3B-6A2C763FD4D6}"/>
                </a:ext>
              </a:extLst>
            </p:cNvPr>
            <p:cNvSpPr/>
            <p:nvPr/>
          </p:nvSpPr>
          <p:spPr>
            <a:xfrm>
              <a:off x="6475618" y="2086083"/>
              <a:ext cx="64052" cy="729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9" name="楕円 28">
              <a:extLst>
                <a:ext uri="{FF2B5EF4-FFF2-40B4-BE49-F238E27FC236}">
                  <a16:creationId xmlns:a16="http://schemas.microsoft.com/office/drawing/2014/main" id="{C2CD1902-7AAA-4F3F-BAA4-DA3775762735}"/>
                </a:ext>
              </a:extLst>
            </p:cNvPr>
            <p:cNvSpPr/>
            <p:nvPr/>
          </p:nvSpPr>
          <p:spPr>
            <a:xfrm>
              <a:off x="6568662" y="2141320"/>
              <a:ext cx="64052" cy="729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0" name="楕円 29">
              <a:extLst>
                <a:ext uri="{FF2B5EF4-FFF2-40B4-BE49-F238E27FC236}">
                  <a16:creationId xmlns:a16="http://schemas.microsoft.com/office/drawing/2014/main" id="{16491A2E-A251-40FA-9FB4-4A28CC7F02E7}"/>
                </a:ext>
              </a:extLst>
            </p:cNvPr>
            <p:cNvSpPr/>
            <p:nvPr/>
          </p:nvSpPr>
          <p:spPr>
            <a:xfrm>
              <a:off x="6632714" y="1983385"/>
              <a:ext cx="64052" cy="729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6C96682C-B2F0-4709-BDC7-44E184C121B9}"/>
                </a:ext>
              </a:extLst>
            </p:cNvPr>
            <p:cNvSpPr/>
            <p:nvPr/>
          </p:nvSpPr>
          <p:spPr>
            <a:xfrm>
              <a:off x="6313397" y="2117326"/>
              <a:ext cx="64052" cy="729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F3163479-4329-4C2B-96B1-29E73E365E25}"/>
                </a:ext>
              </a:extLst>
            </p:cNvPr>
            <p:cNvSpPr/>
            <p:nvPr/>
          </p:nvSpPr>
          <p:spPr>
            <a:xfrm>
              <a:off x="6299160" y="1965718"/>
              <a:ext cx="64052" cy="729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8A52EF75-4342-4C14-B0BC-083DA2A43692}"/>
                </a:ext>
              </a:extLst>
            </p:cNvPr>
            <p:cNvSpPr/>
            <p:nvPr/>
          </p:nvSpPr>
          <p:spPr>
            <a:xfrm>
              <a:off x="6339101" y="2206466"/>
              <a:ext cx="64052" cy="729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4" name="楕円 33">
              <a:extLst>
                <a:ext uri="{FF2B5EF4-FFF2-40B4-BE49-F238E27FC236}">
                  <a16:creationId xmlns:a16="http://schemas.microsoft.com/office/drawing/2014/main" id="{71D3A255-9A0E-4256-A95B-FDAEF8A0233A}"/>
                </a:ext>
              </a:extLst>
            </p:cNvPr>
            <p:cNvSpPr/>
            <p:nvPr/>
          </p:nvSpPr>
          <p:spPr>
            <a:xfrm>
              <a:off x="6425924" y="2303627"/>
              <a:ext cx="64052" cy="729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5E3668B4-1F42-43A8-907F-9A7BFBF0800E}"/>
                </a:ext>
              </a:extLst>
            </p:cNvPr>
            <p:cNvSpPr/>
            <p:nvPr/>
          </p:nvSpPr>
          <p:spPr>
            <a:xfrm>
              <a:off x="7931926" y="2463645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6" name="楕円 35">
              <a:extLst>
                <a:ext uri="{FF2B5EF4-FFF2-40B4-BE49-F238E27FC236}">
                  <a16:creationId xmlns:a16="http://schemas.microsoft.com/office/drawing/2014/main" id="{38104139-8E00-4177-8D93-16D23B5FD3FC}"/>
                </a:ext>
              </a:extLst>
            </p:cNvPr>
            <p:cNvSpPr/>
            <p:nvPr/>
          </p:nvSpPr>
          <p:spPr>
            <a:xfrm>
              <a:off x="6665892" y="2848221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7" name="楕円 36">
              <a:extLst>
                <a:ext uri="{FF2B5EF4-FFF2-40B4-BE49-F238E27FC236}">
                  <a16:creationId xmlns:a16="http://schemas.microsoft.com/office/drawing/2014/main" id="{B09506CD-EC6B-4CCD-AF69-C5F3F4A80F47}"/>
                </a:ext>
              </a:extLst>
            </p:cNvPr>
            <p:cNvSpPr/>
            <p:nvPr/>
          </p:nvSpPr>
          <p:spPr>
            <a:xfrm>
              <a:off x="6714484" y="2340080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BCEAC651-48CE-4103-A817-BDF3D30C9D43}"/>
                </a:ext>
              </a:extLst>
            </p:cNvPr>
            <p:cNvSpPr/>
            <p:nvPr/>
          </p:nvSpPr>
          <p:spPr>
            <a:xfrm>
              <a:off x="6495496" y="2370900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6B923BC4-0F0D-4543-84EA-06D6B166B59C}"/>
                </a:ext>
              </a:extLst>
            </p:cNvPr>
            <p:cNvSpPr/>
            <p:nvPr/>
          </p:nvSpPr>
          <p:spPr>
            <a:xfrm>
              <a:off x="6261612" y="2347715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0" name="楕円 39">
              <a:extLst>
                <a:ext uri="{FF2B5EF4-FFF2-40B4-BE49-F238E27FC236}">
                  <a16:creationId xmlns:a16="http://schemas.microsoft.com/office/drawing/2014/main" id="{DB6B8B64-EA26-49A8-8445-81D3515E3160}"/>
                </a:ext>
              </a:extLst>
            </p:cNvPr>
            <p:cNvSpPr/>
            <p:nvPr/>
          </p:nvSpPr>
          <p:spPr>
            <a:xfrm>
              <a:off x="8092985" y="2669390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30626094-9C79-4527-9E52-51B4B1E7EC76}"/>
                </a:ext>
              </a:extLst>
            </p:cNvPr>
            <p:cNvSpPr/>
            <p:nvPr/>
          </p:nvSpPr>
          <p:spPr>
            <a:xfrm>
              <a:off x="6620566" y="3027002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F0AD3FBD-1C93-4D68-99E3-1BB7180E324C}"/>
                </a:ext>
              </a:extLst>
            </p:cNvPr>
            <p:cNvSpPr/>
            <p:nvPr/>
          </p:nvSpPr>
          <p:spPr>
            <a:xfrm>
              <a:off x="6714484" y="3252288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62C36CD8-76FC-46B4-905F-B3FD1BC6B850}"/>
                </a:ext>
              </a:extLst>
            </p:cNvPr>
            <p:cNvSpPr/>
            <p:nvPr/>
          </p:nvSpPr>
          <p:spPr>
            <a:xfrm>
              <a:off x="6968435" y="3787934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5025B741-514A-4931-9214-988210951B3C}"/>
                </a:ext>
              </a:extLst>
            </p:cNvPr>
            <p:cNvSpPr/>
            <p:nvPr/>
          </p:nvSpPr>
          <p:spPr>
            <a:xfrm>
              <a:off x="6381986" y="3335107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2FBA2EA6-84FD-4FED-A032-503DD188128F}"/>
                </a:ext>
              </a:extLst>
            </p:cNvPr>
            <p:cNvSpPr/>
            <p:nvPr/>
          </p:nvSpPr>
          <p:spPr>
            <a:xfrm>
              <a:off x="7508736" y="3482797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05C93A64-19AB-4268-AF02-32211C7163AC}"/>
                </a:ext>
              </a:extLst>
            </p:cNvPr>
            <p:cNvSpPr/>
            <p:nvPr/>
          </p:nvSpPr>
          <p:spPr>
            <a:xfrm>
              <a:off x="6409779" y="2883829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7" name="楕円 46">
              <a:extLst>
                <a:ext uri="{FF2B5EF4-FFF2-40B4-BE49-F238E27FC236}">
                  <a16:creationId xmlns:a16="http://schemas.microsoft.com/office/drawing/2014/main" id="{DD3BF012-5BFA-4282-B6B8-977EA2CB33E2}"/>
                </a:ext>
              </a:extLst>
            </p:cNvPr>
            <p:cNvSpPr/>
            <p:nvPr/>
          </p:nvSpPr>
          <p:spPr>
            <a:xfrm>
              <a:off x="7070035" y="3019266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F2D05515-402E-44DD-9BB4-48CDF23F0FA4}"/>
                </a:ext>
              </a:extLst>
            </p:cNvPr>
            <p:cNvSpPr/>
            <p:nvPr/>
          </p:nvSpPr>
          <p:spPr>
            <a:xfrm>
              <a:off x="6356588" y="2614963"/>
              <a:ext cx="101600" cy="1016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EB84C932-00D0-4D8C-9087-6543EF9213C8}"/>
              </a:ext>
            </a:extLst>
          </p:cNvPr>
          <p:cNvSpPr/>
          <p:nvPr/>
        </p:nvSpPr>
        <p:spPr>
          <a:xfrm>
            <a:off x="3587751" y="12509"/>
            <a:ext cx="5012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UT</a:t>
            </a:r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の活動範囲</a:t>
            </a:r>
            <a:r>
              <a:rPr lang="en-US" altLang="ja-JP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奈良県版</a:t>
            </a:r>
            <a:r>
              <a:rPr lang="en-US" altLang="ja-JP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4000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50" name="コンテンツ プレースホルダー 4">
            <a:extLst>
              <a:ext uri="{FF2B5EF4-FFF2-40B4-BE49-F238E27FC236}">
                <a16:creationId xmlns:a16="http://schemas.microsoft.com/office/drawing/2014/main" id="{045658ED-DDC4-418B-958E-F3A23CFA8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690674"/>
              </p:ext>
            </p:extLst>
          </p:nvPr>
        </p:nvGraphicFramePr>
        <p:xfrm>
          <a:off x="1143000" y="1033652"/>
          <a:ext cx="5428157" cy="510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1" name="グループ化 50">
            <a:extLst>
              <a:ext uri="{FF2B5EF4-FFF2-40B4-BE49-F238E27FC236}">
                <a16:creationId xmlns:a16="http://schemas.microsoft.com/office/drawing/2014/main" id="{966E8650-82C6-AE44-8DF2-80C065DB9EEE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898B379E-EE49-394C-AA6A-897BEB637AE4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C6586922-4C23-3F48-ADB8-DE58D39E4138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図 53">
              <a:extLst>
                <a:ext uri="{FF2B5EF4-FFF2-40B4-BE49-F238E27FC236}">
                  <a16:creationId xmlns:a16="http://schemas.microsoft.com/office/drawing/2014/main" id="{F092CDA2-E30B-4943-8C67-3BF641A3EF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55" name="フッター プレースホルダ 30">
              <a:extLst>
                <a:ext uri="{FF2B5EF4-FFF2-40B4-BE49-F238E27FC236}">
                  <a16:creationId xmlns:a16="http://schemas.microsoft.com/office/drawing/2014/main" id="{85D83681-5CFF-E142-BC11-F31F045DD7E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640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D9F8330-BE64-4F3C-BE9D-B9DAAAB810BD}"/>
              </a:ext>
            </a:extLst>
          </p:cNvPr>
          <p:cNvSpPr/>
          <p:nvPr/>
        </p:nvSpPr>
        <p:spPr>
          <a:xfrm>
            <a:off x="257256" y="184179"/>
            <a:ext cx="11269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事業所①</a:t>
            </a:r>
            <a:r>
              <a:rPr lang="en-US" altLang="ja-JP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リハビリ発達支援ルーム</a:t>
            </a:r>
            <a:r>
              <a:rPr lang="en-US" altLang="ja-JP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UT</a:t>
            </a:r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キッズ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1D791311-1D34-44C2-B732-2E055C12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688" y="2826647"/>
            <a:ext cx="5285232" cy="3687169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１）個別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療育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感覚統合療法、言語療法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ビジョントレーニング、学習支援）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２）集団療育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集団保育、音楽療法、ＳＳＴ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1" lang="en-US" altLang="ja-JP" sz="1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３）家族のケア、相談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イベント療育</a:t>
            </a:r>
            <a:endParaRPr kumimoji="1"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５）保育所等訪問支援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６）研修会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保護者勉強会、就学前相談会、保育士講演会など</a:t>
            </a:r>
            <a:r>
              <a:rPr lang="en-US" altLang="ja-JP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</a:p>
          <a:p>
            <a:pPr marL="45720" indent="0" algn="r">
              <a:lnSpc>
                <a:spcPct val="150000"/>
              </a:lnSpc>
              <a:buNone/>
            </a:pPr>
            <a:r>
              <a:rPr kumimoji="1"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</a:t>
            </a:r>
            <a:endParaRPr kumimoji="1" lang="en-US" altLang="ja-JP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39DFB3-AFA0-4000-98AD-89C9763FFD0F}"/>
              </a:ext>
            </a:extLst>
          </p:cNvPr>
          <p:cNvSpPr txBox="1"/>
          <p:nvPr/>
        </p:nvSpPr>
        <p:spPr>
          <a:xfrm>
            <a:off x="745541" y="1798593"/>
            <a:ext cx="216222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スタッフ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AB2816-E63F-4756-85C4-470FFF0E6E7C}"/>
              </a:ext>
            </a:extLst>
          </p:cNvPr>
          <p:cNvSpPr txBox="1"/>
          <p:nvPr/>
        </p:nvSpPr>
        <p:spPr>
          <a:xfrm>
            <a:off x="504089" y="2841245"/>
            <a:ext cx="316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　育　</a:t>
            </a: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士</a:t>
            </a:r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：３７名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88672-389B-48CE-AFE2-63A2C5D359D6}"/>
              </a:ext>
            </a:extLst>
          </p:cNvPr>
          <p:cNvSpPr txBox="1"/>
          <p:nvPr/>
        </p:nvSpPr>
        <p:spPr>
          <a:xfrm>
            <a:off x="481589" y="3400816"/>
            <a:ext cx="318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作業療法士　</a:t>
            </a:r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  </a:t>
            </a:r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７名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B0616F3-3960-4283-8DF0-80931665E706}"/>
              </a:ext>
            </a:extLst>
          </p:cNvPr>
          <p:cNvSpPr txBox="1"/>
          <p:nvPr/>
        </p:nvSpPr>
        <p:spPr>
          <a:xfrm>
            <a:off x="481590" y="3960387"/>
            <a:ext cx="3069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その他　　　：　７名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E10041F-ED85-446D-AD81-15D289C9A60F}"/>
              </a:ext>
            </a:extLst>
          </p:cNvPr>
          <p:cNvSpPr txBox="1"/>
          <p:nvPr/>
        </p:nvSpPr>
        <p:spPr>
          <a:xfrm>
            <a:off x="504089" y="4360497"/>
            <a:ext cx="165389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小学校教諭資格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社会福祉士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・資格なし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43D1A38-86D4-46B5-B48C-52A7FBAEDBE9}"/>
              </a:ext>
            </a:extLst>
          </p:cNvPr>
          <p:cNvSpPr txBox="1"/>
          <p:nvPr/>
        </p:nvSpPr>
        <p:spPr>
          <a:xfrm>
            <a:off x="3924415" y="1804962"/>
            <a:ext cx="216222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利用者数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8146550-7ADD-4C79-8861-F13ADE6D4E61}"/>
              </a:ext>
            </a:extLst>
          </p:cNvPr>
          <p:cNvSpPr txBox="1"/>
          <p:nvPr/>
        </p:nvSpPr>
        <p:spPr>
          <a:xfrm>
            <a:off x="3199168" y="2826647"/>
            <a:ext cx="316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約７００名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C6CA127-04A9-4DDA-883B-9392FE7AA5EA}"/>
              </a:ext>
            </a:extLst>
          </p:cNvPr>
          <p:cNvSpPr txBox="1"/>
          <p:nvPr/>
        </p:nvSpPr>
        <p:spPr>
          <a:xfrm>
            <a:off x="7103289" y="1804962"/>
            <a:ext cx="252359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仕事の主な内容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95EA407C-452B-1544-A904-A3B8F8C3ECA9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A1FB24F7-F11F-F645-8DF4-3F4BBE54D348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DBC7B7EE-8E2A-694D-A7BA-5FC2FF538583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35528858-BF8F-4C40-B6C9-9DA4CC79A4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19" name="フッター プレースホルダ 30">
              <a:extLst>
                <a:ext uri="{FF2B5EF4-FFF2-40B4-BE49-F238E27FC236}">
                  <a16:creationId xmlns:a16="http://schemas.microsoft.com/office/drawing/2014/main" id="{A573F13C-6B0B-A74F-AD1A-8021C509D18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28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396490BB-1E45-1545-9839-203C4A5242D2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0F8511BE-6033-A746-A5DA-14AB87286E54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63EFDF10-37AC-124D-92B1-3A5C0AA9D8F0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BED8A78C-E297-E640-A6CF-1F1CC9F2DA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34" name="フッター プレースホルダ 30">
              <a:extLst>
                <a:ext uri="{FF2B5EF4-FFF2-40B4-BE49-F238E27FC236}">
                  <a16:creationId xmlns:a16="http://schemas.microsoft.com/office/drawing/2014/main" id="{FCD09DAE-D5F2-3945-AEDD-8B1DC8DB7DD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9" name="図 8" descr="屋外, 草, 女の子, 立つ が含まれている画像&#10;&#10;自動的に生成された説明">
            <a:extLst>
              <a:ext uri="{FF2B5EF4-FFF2-40B4-BE49-F238E27FC236}">
                <a16:creationId xmlns:a16="http://schemas.microsoft.com/office/drawing/2014/main" id="{E91569A5-B405-4882-9A37-DCF937A18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186" y="4813733"/>
            <a:ext cx="2228468" cy="1638448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19A24DF-EBEC-481F-BA5A-281730033332}"/>
              </a:ext>
            </a:extLst>
          </p:cNvPr>
          <p:cNvSpPr/>
          <p:nvPr/>
        </p:nvSpPr>
        <p:spPr>
          <a:xfrm>
            <a:off x="9351263" y="6131539"/>
            <a:ext cx="2236391" cy="3008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曽爾キャンプ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F7026A4-51A2-416D-B218-912223E9F28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770"/>
          <a:stretch/>
        </p:blipFill>
        <p:spPr bwMode="auto">
          <a:xfrm>
            <a:off x="6570676" y="4853529"/>
            <a:ext cx="2236391" cy="1471314"/>
          </a:xfrm>
          <a:prstGeom prst="rect">
            <a:avLst/>
          </a:prstGeom>
          <a:noFill/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C03373A-F46A-4889-A223-097A5A7D9A26}"/>
              </a:ext>
            </a:extLst>
          </p:cNvPr>
          <p:cNvSpPr/>
          <p:nvPr/>
        </p:nvSpPr>
        <p:spPr>
          <a:xfrm>
            <a:off x="6570675" y="6121338"/>
            <a:ext cx="2236392" cy="3008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山登り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27B6D22-BA12-41D3-AB01-6AB8EA560A68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4" r="-1" b="8350"/>
          <a:stretch/>
        </p:blipFill>
        <p:spPr bwMode="auto">
          <a:xfrm>
            <a:off x="3766317" y="4847890"/>
            <a:ext cx="2236392" cy="1447362"/>
          </a:xfrm>
          <a:prstGeom prst="rect">
            <a:avLst/>
          </a:prstGeom>
          <a:noFill/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69B2101-FA2F-4B9F-A2EA-55AB8A71A370}"/>
              </a:ext>
            </a:extLst>
          </p:cNvPr>
          <p:cNvSpPr/>
          <p:nvPr/>
        </p:nvSpPr>
        <p:spPr>
          <a:xfrm>
            <a:off x="3758394" y="6121338"/>
            <a:ext cx="2236392" cy="3008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プール療育</a:t>
            </a:r>
          </a:p>
        </p:txBody>
      </p:sp>
      <p:pic>
        <p:nvPicPr>
          <p:cNvPr id="21" name="図 20" descr="屋内, 天井, 部屋, ベッド が含まれている画像&#10;&#10;自動的に生成された説明">
            <a:extLst>
              <a:ext uri="{FF2B5EF4-FFF2-40B4-BE49-F238E27FC236}">
                <a16:creationId xmlns:a16="http://schemas.microsoft.com/office/drawing/2014/main" id="{F0C7D842-0349-44BE-B0C1-1C7831A3D4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27" y="1480561"/>
            <a:ext cx="2751785" cy="2063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コンテンツ プレースホルダー 5">
            <a:extLst>
              <a:ext uri="{FF2B5EF4-FFF2-40B4-BE49-F238E27FC236}">
                <a16:creationId xmlns:a16="http://schemas.microsoft.com/office/drawing/2014/main" id="{A944F3E0-3CBE-4834-8841-D717E6845E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79" y="2362181"/>
            <a:ext cx="2938908" cy="2204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4" name="円形吹き出し 6">
            <a:extLst>
              <a:ext uri="{FF2B5EF4-FFF2-40B4-BE49-F238E27FC236}">
                <a16:creationId xmlns:a16="http://schemas.microsoft.com/office/drawing/2014/main" id="{F865F6CA-AB2F-4C31-9657-717BC8714D5B}"/>
              </a:ext>
            </a:extLst>
          </p:cNvPr>
          <p:cNvSpPr/>
          <p:nvPr/>
        </p:nvSpPr>
        <p:spPr>
          <a:xfrm>
            <a:off x="4199700" y="934271"/>
            <a:ext cx="4955206" cy="1471314"/>
          </a:xfrm>
          <a:prstGeom prst="wedgeEllipseCallout">
            <a:avLst>
              <a:gd name="adj1" fmla="val -26209"/>
              <a:gd name="adj2" fmla="val 79223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「やってみたい」を尊重し</a:t>
            </a:r>
            <a:endParaRPr lang="en-US" altLang="ja-JP" b="1" dirty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「できた」の成功体験を通して「次はこうする！」</a:t>
            </a:r>
            <a:endParaRPr lang="en-US" altLang="ja-JP" b="1" dirty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b="1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チャレンジ精神を育てる</a:t>
            </a: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05F24D9-B991-4D6D-93F7-DB44EA30A8F2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372"/>
          <a:stretch/>
        </p:blipFill>
        <p:spPr bwMode="auto">
          <a:xfrm>
            <a:off x="985729" y="4847890"/>
            <a:ext cx="2236392" cy="1447362"/>
          </a:xfrm>
          <a:prstGeom prst="rect">
            <a:avLst/>
          </a:prstGeom>
          <a:noFill/>
        </p:spPr>
      </p:pic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0A057DE-2FFE-446F-830B-4B377F0FCBE0}"/>
              </a:ext>
            </a:extLst>
          </p:cNvPr>
          <p:cNvSpPr/>
          <p:nvPr/>
        </p:nvSpPr>
        <p:spPr>
          <a:xfrm>
            <a:off x="977806" y="6121338"/>
            <a:ext cx="2236392" cy="30080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野菜作り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C2325438-7D63-E340-B38F-0221E6B82BEB}"/>
              </a:ext>
            </a:extLst>
          </p:cNvPr>
          <p:cNvGrpSpPr/>
          <p:nvPr/>
        </p:nvGrpSpPr>
        <p:grpSpPr>
          <a:xfrm>
            <a:off x="8444167" y="1575991"/>
            <a:ext cx="3497714" cy="3061472"/>
            <a:chOff x="2000249" y="565994"/>
            <a:chExt cx="3805807" cy="3447661"/>
          </a:xfrm>
        </p:grpSpPr>
        <p:pic>
          <p:nvPicPr>
            <p:cNvPr id="22" name="コンテンツ プレースホルダー 4">
              <a:extLst>
                <a:ext uri="{FF2B5EF4-FFF2-40B4-BE49-F238E27FC236}">
                  <a16:creationId xmlns:a16="http://schemas.microsoft.com/office/drawing/2014/main" id="{0FC57245-4023-4011-AD83-FF55F840D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49" y="1441905"/>
              <a:ext cx="3429000" cy="25717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25" name="円形吹き出し 7">
              <a:extLst>
                <a:ext uri="{FF2B5EF4-FFF2-40B4-BE49-F238E27FC236}">
                  <a16:creationId xmlns:a16="http://schemas.microsoft.com/office/drawing/2014/main" id="{B146CAA1-D4CB-4E8F-9142-3342975491B8}"/>
                </a:ext>
              </a:extLst>
            </p:cNvPr>
            <p:cNvSpPr/>
            <p:nvPr/>
          </p:nvSpPr>
          <p:spPr>
            <a:xfrm>
              <a:off x="2881460" y="565994"/>
              <a:ext cx="2924596" cy="963206"/>
            </a:xfrm>
            <a:prstGeom prst="wedgeEllipseCallout">
              <a:avLst>
                <a:gd name="adj1" fmla="val -14444"/>
                <a:gd name="adj2" fmla="val 67306"/>
              </a:avLst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>
                  <a:solidFill>
                    <a:schemeClr val="accent1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感覚欲求を</a:t>
              </a:r>
              <a:endParaRPr lang="en-US" altLang="ja-JP" b="1" dirty="0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lang="ja-JP" altLang="en-US" b="1" dirty="0">
                  <a:solidFill>
                    <a:schemeClr val="accent1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しっかり充足！</a:t>
              </a:r>
            </a:p>
          </p:txBody>
        </p:sp>
        <p:sp>
          <p:nvSpPr>
            <p:cNvPr id="28" name="ハート 27">
              <a:extLst>
                <a:ext uri="{FF2B5EF4-FFF2-40B4-BE49-F238E27FC236}">
                  <a16:creationId xmlns:a16="http://schemas.microsoft.com/office/drawing/2014/main" id="{AF444A35-13B6-4773-923E-55882343008C}"/>
                </a:ext>
              </a:extLst>
            </p:cNvPr>
            <p:cNvSpPr/>
            <p:nvPr/>
          </p:nvSpPr>
          <p:spPr>
            <a:xfrm>
              <a:off x="3414732" y="1878183"/>
              <a:ext cx="553261" cy="446871"/>
            </a:xfrm>
            <a:prstGeom prst="hear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9" name="ハート 28">
            <a:extLst>
              <a:ext uri="{FF2B5EF4-FFF2-40B4-BE49-F238E27FC236}">
                <a16:creationId xmlns:a16="http://schemas.microsoft.com/office/drawing/2014/main" id="{27C3DCA5-078E-4498-9D33-2142D746BCC1}"/>
              </a:ext>
            </a:extLst>
          </p:cNvPr>
          <p:cNvSpPr/>
          <p:nvPr/>
        </p:nvSpPr>
        <p:spPr>
          <a:xfrm>
            <a:off x="5032871" y="3000466"/>
            <a:ext cx="492322" cy="38346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0EDBFB3-25B7-3A4B-AFE5-1153C70B2665}"/>
              </a:ext>
            </a:extLst>
          </p:cNvPr>
          <p:cNvSpPr/>
          <p:nvPr/>
        </p:nvSpPr>
        <p:spPr>
          <a:xfrm>
            <a:off x="373222" y="154500"/>
            <a:ext cx="1171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活き活きと輝ける明日への一歩を！　専門的視点で支えます！</a:t>
            </a:r>
          </a:p>
        </p:txBody>
      </p:sp>
      <p:sp>
        <p:nvSpPr>
          <p:cNvPr id="20" name="円形吹き出し 7">
            <a:extLst>
              <a:ext uri="{FF2B5EF4-FFF2-40B4-BE49-F238E27FC236}">
                <a16:creationId xmlns:a16="http://schemas.microsoft.com/office/drawing/2014/main" id="{7832FC05-7C73-784E-9361-9E6502D89EC5}"/>
              </a:ext>
            </a:extLst>
          </p:cNvPr>
          <p:cNvSpPr/>
          <p:nvPr/>
        </p:nvSpPr>
        <p:spPr>
          <a:xfrm rot="21000653">
            <a:off x="96871" y="4027596"/>
            <a:ext cx="2414026" cy="699323"/>
          </a:xfrm>
          <a:prstGeom prst="wedgeEllipseCallout">
            <a:avLst>
              <a:gd name="adj1" fmla="val 23403"/>
              <a:gd name="adj2" fmla="val 72651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>
                <a:solidFill>
                  <a:schemeClr val="accent1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イベント！</a:t>
            </a:r>
            <a:endParaRPr lang="ja-JP" altLang="en-US" b="1" dirty="0">
              <a:solidFill>
                <a:schemeClr val="accent1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46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D9F8330-BE64-4F3C-BE9D-B9DAAAB810BD}"/>
              </a:ext>
            </a:extLst>
          </p:cNvPr>
          <p:cNvSpPr/>
          <p:nvPr/>
        </p:nvSpPr>
        <p:spPr>
          <a:xfrm>
            <a:off x="1672740" y="155992"/>
            <a:ext cx="6359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事業所②</a:t>
            </a:r>
            <a:r>
              <a:rPr lang="en-US" altLang="ja-JP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デイサービス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1D791311-1D34-44C2-B732-2E055C12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207" y="2894022"/>
            <a:ext cx="3937338" cy="3227165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１）健康チェック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２）食事やトイレ・入浴介助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３）運動指導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）生活リハビリ指導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５）レクリエーション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６）送迎の手伝い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 algn="r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6CE29A2-E972-48D5-9DAE-A26686956426}"/>
              </a:ext>
            </a:extLst>
          </p:cNvPr>
          <p:cNvSpPr txBox="1"/>
          <p:nvPr/>
        </p:nvSpPr>
        <p:spPr>
          <a:xfrm>
            <a:off x="745541" y="1798593"/>
            <a:ext cx="216222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スタッフ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FABE2A8-2DB0-482F-AF0C-32ED235FBC11}"/>
              </a:ext>
            </a:extLst>
          </p:cNvPr>
          <p:cNvSpPr txBox="1"/>
          <p:nvPr/>
        </p:nvSpPr>
        <p:spPr>
          <a:xfrm>
            <a:off x="504089" y="2841245"/>
            <a:ext cx="316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介護職　　</a:t>
            </a:r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：  ８名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6EAEC2C-22C9-4DCA-BD96-55E966084C80}"/>
              </a:ext>
            </a:extLst>
          </p:cNvPr>
          <p:cNvSpPr txBox="1"/>
          <p:nvPr/>
        </p:nvSpPr>
        <p:spPr>
          <a:xfrm>
            <a:off x="481589" y="3400816"/>
            <a:ext cx="318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作業療法士　</a:t>
            </a:r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  ２名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41603E7-D05A-4389-875E-DFB46E2607E3}"/>
              </a:ext>
            </a:extLst>
          </p:cNvPr>
          <p:cNvSpPr txBox="1"/>
          <p:nvPr/>
        </p:nvSpPr>
        <p:spPr>
          <a:xfrm>
            <a:off x="481590" y="3960387"/>
            <a:ext cx="3069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看護師</a:t>
            </a:r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：  １名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A7F365E-5FD2-4A88-848D-DA8F2072E52E}"/>
              </a:ext>
            </a:extLst>
          </p:cNvPr>
          <p:cNvSpPr txBox="1"/>
          <p:nvPr/>
        </p:nvSpPr>
        <p:spPr>
          <a:xfrm>
            <a:off x="7103289" y="1804962"/>
            <a:ext cx="252359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仕事の主な内容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6B352E2-9420-4EAA-A5D4-4C6A19BDB6D1}"/>
              </a:ext>
            </a:extLst>
          </p:cNvPr>
          <p:cNvSpPr txBox="1"/>
          <p:nvPr/>
        </p:nvSpPr>
        <p:spPr>
          <a:xfrm>
            <a:off x="3924415" y="1804962"/>
            <a:ext cx="216222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利用者数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379014-AC66-4DE0-B2DA-2E7798CDB8F8}"/>
              </a:ext>
            </a:extLst>
          </p:cNvPr>
          <p:cNvSpPr txBox="1"/>
          <p:nvPr/>
        </p:nvSpPr>
        <p:spPr>
          <a:xfrm>
            <a:off x="3272320" y="2826647"/>
            <a:ext cx="316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約８０名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9088101-F8EB-4127-B02D-2D9654E4662B}"/>
              </a:ext>
            </a:extLst>
          </p:cNvPr>
          <p:cNvSpPr txBox="1"/>
          <p:nvPr/>
        </p:nvSpPr>
        <p:spPr>
          <a:xfrm>
            <a:off x="481589" y="4944660"/>
            <a:ext cx="16538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・送迎員　運転手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E1176C29-D6B8-CC43-AF04-F5CDFAA50BEC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id="{D7023133-5824-0E44-B94E-1F49287D285F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96045231-B87D-C846-B8A5-2B7161E816DA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171F27C4-2555-9F4E-A179-8122A3243F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19" name="フッター プレースホルダ 30">
              <a:extLst>
                <a:ext uri="{FF2B5EF4-FFF2-40B4-BE49-F238E27FC236}">
                  <a16:creationId xmlns:a16="http://schemas.microsoft.com/office/drawing/2014/main" id="{66C39C7E-42C0-154C-853C-23FE87EB499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48EA1F9-A4C1-9046-B06C-7C4A3761B45E}"/>
              </a:ext>
            </a:extLst>
          </p:cNvPr>
          <p:cNvSpPr txBox="1"/>
          <p:nvPr/>
        </p:nvSpPr>
        <p:spPr>
          <a:xfrm>
            <a:off x="481590" y="4493730"/>
            <a:ext cx="3069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その他　　　</a:t>
            </a:r>
            <a:r>
              <a: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  ２名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7830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3B20D29E-3CB7-4FDA-B77E-5C11222F4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40" y="1487656"/>
            <a:ext cx="3257288" cy="2046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図 19" descr="テーブル, 子供, 少年, 若い が含まれている画像&#10;&#10;自動的に生成された説明">
            <a:extLst>
              <a:ext uri="{FF2B5EF4-FFF2-40B4-BE49-F238E27FC236}">
                <a16:creationId xmlns:a16="http://schemas.microsoft.com/office/drawing/2014/main" id="{B312F97C-E552-4051-A709-8B3D49DDCE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1" y="1503331"/>
            <a:ext cx="3383465" cy="2015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" name="図 23" descr="部屋に組み立てている人たち&#10;&#10;中程度の精度で自動的に生成された説明">
            <a:extLst>
              <a:ext uri="{FF2B5EF4-FFF2-40B4-BE49-F238E27FC236}">
                <a16:creationId xmlns:a16="http://schemas.microsoft.com/office/drawing/2014/main" id="{30087209-3659-41E9-981C-2732977FCB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42" y="1503331"/>
            <a:ext cx="2693812" cy="2015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3744948-456E-4713-B612-9DF904900AAF}"/>
              </a:ext>
            </a:extLst>
          </p:cNvPr>
          <p:cNvSpPr/>
          <p:nvPr/>
        </p:nvSpPr>
        <p:spPr>
          <a:xfrm>
            <a:off x="236062" y="136571"/>
            <a:ext cx="11719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できなかった事を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できる</a:t>
            </a:r>
            <a:r>
              <a:rPr lang="ja-JP" altLang="en-US" sz="32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に！　できる事は、</a:t>
            </a:r>
            <a:r>
              <a:rPr lang="ja-JP" altLang="en-US" sz="3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もっとできる</a:t>
            </a:r>
            <a:r>
              <a:rPr lang="ja-JP" altLang="en-US" sz="32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に！</a:t>
            </a:r>
          </a:p>
        </p:txBody>
      </p:sp>
      <p:pic>
        <p:nvPicPr>
          <p:cNvPr id="5" name="図 4" descr="床, 屋内, 人, 建物 が含まれている画像&#10;&#10;自動的に生成された説明">
            <a:extLst>
              <a:ext uri="{FF2B5EF4-FFF2-40B4-BE49-F238E27FC236}">
                <a16:creationId xmlns:a16="http://schemas.microsoft.com/office/drawing/2014/main" id="{2400B7BD-DD49-4C99-830A-3CB91377CE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82" y="4207276"/>
            <a:ext cx="1765034" cy="2157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F5F54F70-B850-44E3-B719-660B35C5D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840" y="4064291"/>
            <a:ext cx="3257288" cy="2300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図 2" descr="人, 屋外, フェンス, 草 が含まれている画像&#10;&#10;自動的に生成された説明">
            <a:extLst>
              <a:ext uri="{FF2B5EF4-FFF2-40B4-BE49-F238E27FC236}">
                <a16:creationId xmlns:a16="http://schemas.microsoft.com/office/drawing/2014/main" id="{C04B5406-9A2E-40A5-9601-E9003D4FE4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1" y="3921362"/>
            <a:ext cx="3383464" cy="2442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76E1BC8-C418-944B-86BD-8AACC7934159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3547D26-6642-C44A-B2CA-5BFA692C479C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8A055B20-CCB8-DC4F-8C3D-A41D5274B8D4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3719BE01-8656-8D49-B87D-6C46BB87BF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16" name="フッター プレースホルダ 30">
              <a:extLst>
                <a:ext uri="{FF2B5EF4-FFF2-40B4-BE49-F238E27FC236}">
                  <a16:creationId xmlns:a16="http://schemas.microsoft.com/office/drawing/2014/main" id="{D076018B-27AE-1741-8E66-501952A2AE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091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D9F8330-BE64-4F3C-BE9D-B9DAAAB810BD}"/>
              </a:ext>
            </a:extLst>
          </p:cNvPr>
          <p:cNvSpPr/>
          <p:nvPr/>
        </p:nvSpPr>
        <p:spPr>
          <a:xfrm>
            <a:off x="1433680" y="176540"/>
            <a:ext cx="84176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事業所③</a:t>
            </a:r>
            <a:r>
              <a:rPr lang="en-US" altLang="ja-JP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訪問看護ステーション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1D791311-1D34-44C2-B732-2E055C12D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9207" y="2894022"/>
            <a:ext cx="4910144" cy="3227165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１）病状の観察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２）日常生活の看護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３）リハビリテーション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４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）介護者の支援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５）各種在宅サービスの相談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６）医療的処置・管理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７）認知症の看護や精神・心理的看護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８）ターミナルケア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45720" indent="0" algn="r">
              <a:buNone/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など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6CE29A2-E972-48D5-9DAE-A26686956426}"/>
              </a:ext>
            </a:extLst>
          </p:cNvPr>
          <p:cNvSpPr txBox="1"/>
          <p:nvPr/>
        </p:nvSpPr>
        <p:spPr>
          <a:xfrm>
            <a:off x="745541" y="1798593"/>
            <a:ext cx="216222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スタッフ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FABE2A8-2DB0-482F-AF0C-32ED235FBC11}"/>
              </a:ext>
            </a:extLst>
          </p:cNvPr>
          <p:cNvSpPr txBox="1"/>
          <p:nvPr/>
        </p:nvSpPr>
        <p:spPr>
          <a:xfrm>
            <a:off x="504089" y="2841245"/>
            <a:ext cx="316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看　護　師　：  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8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6EAEC2C-22C9-4DCA-BD96-55E966084C80}"/>
              </a:ext>
            </a:extLst>
          </p:cNvPr>
          <p:cNvSpPr txBox="1"/>
          <p:nvPr/>
        </p:nvSpPr>
        <p:spPr>
          <a:xfrm>
            <a:off x="481589" y="3400816"/>
            <a:ext cx="318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理学療法士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：  ４名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41603E7-D05A-4389-875E-DFB46E2607E3}"/>
              </a:ext>
            </a:extLst>
          </p:cNvPr>
          <p:cNvSpPr txBox="1"/>
          <p:nvPr/>
        </p:nvSpPr>
        <p:spPr>
          <a:xfrm>
            <a:off x="481590" y="3960387"/>
            <a:ext cx="3069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作業療法士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： </a:t>
            </a:r>
            <a:r>
              <a:rPr kumimoji="1"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560E96A-2D6B-4577-A007-A1CEB52ED046}"/>
              </a:ext>
            </a:extLst>
          </p:cNvPr>
          <p:cNvSpPr txBox="1"/>
          <p:nvPr/>
        </p:nvSpPr>
        <p:spPr>
          <a:xfrm>
            <a:off x="481589" y="4501236"/>
            <a:ext cx="3189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言語聴覚士</a:t>
            </a:r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：  ２名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A7F365E-5FD2-4A88-848D-DA8F2072E52E}"/>
              </a:ext>
            </a:extLst>
          </p:cNvPr>
          <p:cNvSpPr txBox="1"/>
          <p:nvPr/>
        </p:nvSpPr>
        <p:spPr>
          <a:xfrm>
            <a:off x="7103289" y="1804962"/>
            <a:ext cx="252359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仕事の主な内容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6B352E2-9420-4EAA-A5D4-4C6A19BDB6D1}"/>
              </a:ext>
            </a:extLst>
          </p:cNvPr>
          <p:cNvSpPr txBox="1"/>
          <p:nvPr/>
        </p:nvSpPr>
        <p:spPr>
          <a:xfrm>
            <a:off x="3924415" y="1804962"/>
            <a:ext cx="216222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利用者数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B379014-AC66-4DE0-B2DA-2E7798CDB8F8}"/>
              </a:ext>
            </a:extLst>
          </p:cNvPr>
          <p:cNvSpPr txBox="1"/>
          <p:nvPr/>
        </p:nvSpPr>
        <p:spPr>
          <a:xfrm>
            <a:off x="3272320" y="2826647"/>
            <a:ext cx="316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約３６０名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B898363-A3D3-254A-B548-AFE6F583C64F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05AE2944-743B-FC43-ACAB-4E8719B6E4F4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C1E5EFE7-C615-A64B-85C1-5A8CAAA6D3E5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957E3A1D-4968-6D4E-A2CF-B936DC0C0D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17" name="フッター プレースホルダ 30">
              <a:extLst>
                <a:ext uri="{FF2B5EF4-FFF2-40B4-BE49-F238E27FC236}">
                  <a16:creationId xmlns:a16="http://schemas.microsoft.com/office/drawing/2014/main" id="{8BCAA2FD-6686-924E-B8A1-5BEF2FC4813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682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1399032" y="1325879"/>
            <a:ext cx="9049067" cy="5052649"/>
            <a:chOff x="255432" y="1339401"/>
            <a:chExt cx="8584386" cy="5537095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 rotWithShape="1">
            <a:blip r:embed="rId2"/>
            <a:srcRect l="29379" t="23371" r="16280" b="13073"/>
            <a:stretch/>
          </p:blipFill>
          <p:spPr>
            <a:xfrm>
              <a:off x="324735" y="1339401"/>
              <a:ext cx="4152205" cy="2730321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3"/>
            <a:srcRect l="35120" t="30766" r="20338" b="18882"/>
            <a:stretch/>
          </p:blipFill>
          <p:spPr>
            <a:xfrm>
              <a:off x="4572001" y="1378551"/>
              <a:ext cx="4172756" cy="2652019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4"/>
            <a:srcRect l="34427" t="28125" r="20041" b="17474"/>
            <a:stretch/>
          </p:blipFill>
          <p:spPr>
            <a:xfrm>
              <a:off x="255432" y="4068801"/>
              <a:ext cx="4152205" cy="2789199"/>
            </a:xfrm>
            <a:prstGeom prst="rect">
              <a:avLst/>
            </a:prstGeom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5"/>
            <a:srcRect l="34328" t="26717" r="20932" b="18530"/>
            <a:stretch/>
          </p:blipFill>
          <p:spPr>
            <a:xfrm>
              <a:off x="4572001" y="3940011"/>
              <a:ext cx="4267817" cy="2936485"/>
            </a:xfrm>
            <a:prstGeom prst="rect">
              <a:avLst/>
            </a:prstGeom>
          </p:spPr>
        </p:pic>
      </p:grpSp>
      <p:sp>
        <p:nvSpPr>
          <p:cNvPr id="2" name="楕円 1">
            <a:extLst>
              <a:ext uri="{FF2B5EF4-FFF2-40B4-BE49-F238E27FC236}">
                <a16:creationId xmlns:a16="http://schemas.microsoft.com/office/drawing/2014/main" id="{5C05C28C-DB56-4EF2-B230-4795C6B1B3D0}"/>
              </a:ext>
            </a:extLst>
          </p:cNvPr>
          <p:cNvSpPr/>
          <p:nvPr/>
        </p:nvSpPr>
        <p:spPr>
          <a:xfrm>
            <a:off x="2375518" y="2431435"/>
            <a:ext cx="342426" cy="280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E0AD1F26-A009-4427-BA49-CC2BFA600CAC}"/>
              </a:ext>
            </a:extLst>
          </p:cNvPr>
          <p:cNvSpPr/>
          <p:nvPr/>
        </p:nvSpPr>
        <p:spPr>
          <a:xfrm>
            <a:off x="1806985" y="4958964"/>
            <a:ext cx="342426" cy="280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FD70EF9D-DD85-4285-B3D0-AA470513CB04}"/>
              </a:ext>
            </a:extLst>
          </p:cNvPr>
          <p:cNvSpPr/>
          <p:nvPr/>
        </p:nvSpPr>
        <p:spPr>
          <a:xfrm>
            <a:off x="3221422" y="4935154"/>
            <a:ext cx="386558" cy="3041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F9F67A17-D80D-4FE2-BBE2-B3625A7AEB66}"/>
              </a:ext>
            </a:extLst>
          </p:cNvPr>
          <p:cNvSpPr/>
          <p:nvPr/>
        </p:nvSpPr>
        <p:spPr>
          <a:xfrm>
            <a:off x="4672003" y="5654273"/>
            <a:ext cx="333549" cy="3185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460008FF-1937-4468-91A2-38428EDC070A}"/>
              </a:ext>
            </a:extLst>
          </p:cNvPr>
          <p:cNvSpPr/>
          <p:nvPr/>
        </p:nvSpPr>
        <p:spPr>
          <a:xfrm>
            <a:off x="5398834" y="5624766"/>
            <a:ext cx="333549" cy="3776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D9F8330-BE64-4F3C-BE9D-B9DAAAB810BD}"/>
              </a:ext>
            </a:extLst>
          </p:cNvPr>
          <p:cNvSpPr/>
          <p:nvPr/>
        </p:nvSpPr>
        <p:spPr>
          <a:xfrm>
            <a:off x="2546731" y="41464"/>
            <a:ext cx="6873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その人らしい</a:t>
            </a:r>
            <a:r>
              <a:rPr lang="ja-JP" altLang="en-US" sz="4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社会参加</a:t>
            </a:r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を支援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FF99C47-A384-7549-B4EF-D58FB6703A22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B60AD4FC-6CCB-CF43-9848-999AC172BDC3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547EE4C3-400C-4A41-B8C6-9BE8FDE8471A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4D85EBC0-6B8F-BA43-BCCB-06814F7499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22" name="フッター プレースホルダ 30">
              <a:extLst>
                <a:ext uri="{FF2B5EF4-FFF2-40B4-BE49-F238E27FC236}">
                  <a16:creationId xmlns:a16="http://schemas.microsoft.com/office/drawing/2014/main" id="{27E11390-1FA1-D947-BBEE-0375FAA9473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2244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ECDC8A7-519E-4787-82CB-B320F9E4AD53}"/>
              </a:ext>
            </a:extLst>
          </p:cNvPr>
          <p:cNvSpPr/>
          <p:nvPr/>
        </p:nvSpPr>
        <p:spPr>
          <a:xfrm>
            <a:off x="2974728" y="2009415"/>
            <a:ext cx="813963" cy="34433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入職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49DFEE49-5F68-4D62-A1E1-D9EC841B51FD}"/>
              </a:ext>
            </a:extLst>
          </p:cNvPr>
          <p:cNvSpPr/>
          <p:nvPr/>
        </p:nvSpPr>
        <p:spPr>
          <a:xfrm>
            <a:off x="4585704" y="2009415"/>
            <a:ext cx="813963" cy="34497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新入職員研修（本部）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67AD5289-DE6D-49EB-9F28-5C2E88BF7336}"/>
              </a:ext>
            </a:extLst>
          </p:cNvPr>
          <p:cNvSpPr/>
          <p:nvPr/>
        </p:nvSpPr>
        <p:spPr>
          <a:xfrm>
            <a:off x="6308277" y="2010108"/>
            <a:ext cx="813963" cy="34433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配属先での事業部研修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34A5EA9-0667-4E9D-AA5F-48419ADD4BBF}"/>
              </a:ext>
            </a:extLst>
          </p:cNvPr>
          <p:cNvSpPr/>
          <p:nvPr/>
        </p:nvSpPr>
        <p:spPr>
          <a:xfrm>
            <a:off x="7976050" y="2009415"/>
            <a:ext cx="813963" cy="344337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フォローアップ研修</a:t>
            </a: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17F26E1D-0E8E-41BD-BFA9-B325CA8C119D}"/>
              </a:ext>
            </a:extLst>
          </p:cNvPr>
          <p:cNvSpPr/>
          <p:nvPr/>
        </p:nvSpPr>
        <p:spPr>
          <a:xfrm>
            <a:off x="4035762" y="3488650"/>
            <a:ext cx="302871" cy="3671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D2E1833E-295A-43F5-8D74-5D3D47ACD7C2}"/>
              </a:ext>
            </a:extLst>
          </p:cNvPr>
          <p:cNvSpPr/>
          <p:nvPr/>
        </p:nvSpPr>
        <p:spPr>
          <a:xfrm>
            <a:off x="5761201" y="3488650"/>
            <a:ext cx="302871" cy="3671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873EA913-496C-42E2-A27D-2142818EAFB2}"/>
              </a:ext>
            </a:extLst>
          </p:cNvPr>
          <p:cNvSpPr/>
          <p:nvPr/>
        </p:nvSpPr>
        <p:spPr>
          <a:xfrm>
            <a:off x="7344910" y="3450403"/>
            <a:ext cx="302871" cy="367125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30FD64B-4963-4CB7-9604-E75D5D74E125}"/>
              </a:ext>
            </a:extLst>
          </p:cNvPr>
          <p:cNvSpPr/>
          <p:nvPr/>
        </p:nvSpPr>
        <p:spPr>
          <a:xfrm>
            <a:off x="2566691" y="1405207"/>
            <a:ext cx="6551592" cy="45340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968CD4CD-13AE-4216-BD77-B8B22099DC87}"/>
              </a:ext>
            </a:extLst>
          </p:cNvPr>
          <p:cNvSpPr/>
          <p:nvPr/>
        </p:nvSpPr>
        <p:spPr>
          <a:xfrm>
            <a:off x="4206462" y="125013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新入</a:t>
            </a:r>
            <a:r>
              <a:rPr lang="ja-JP" altLang="en-US" sz="4000" b="1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職員研修</a:t>
            </a:r>
            <a:endParaRPr lang="ja-JP" altLang="en-US" sz="4000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39EBAB1-5627-524B-9DF5-04B9ECC8A043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28A4BFAB-B8D1-9B4D-BB5B-0A19A6F5769D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739C74B6-AEC8-544F-B0F4-C2B35EF34CC9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68670EA-8376-824C-A930-F08D7E3D4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21" name="フッター プレースホルダ 30">
              <a:extLst>
                <a:ext uri="{FF2B5EF4-FFF2-40B4-BE49-F238E27FC236}">
                  <a16:creationId xmlns:a16="http://schemas.microsoft.com/office/drawing/2014/main" id="{9EB87A7E-B684-9649-9234-0EDC66B3FE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449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FF1BDA8-7399-47C9-8C64-8B61230558C1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DE4636D-14FF-4841-91A1-36087DF70CE2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37BD9EE1-3349-4989-806C-3FC23A89E4A4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3E223E5-1213-4D97-9771-7A53057B8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8" name="フッター プレースホルダ 30">
              <a:extLst>
                <a:ext uri="{FF2B5EF4-FFF2-40B4-BE49-F238E27FC236}">
                  <a16:creationId xmlns:a16="http://schemas.microsoft.com/office/drawing/2014/main" id="{4829F26E-EFB2-4841-BFB1-EF42A3FFCA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2CA3D54-23E3-4CAA-BBC0-A8324D518F9F}"/>
              </a:ext>
            </a:extLst>
          </p:cNvPr>
          <p:cNvSpPr txBox="1"/>
          <p:nvPr/>
        </p:nvSpPr>
        <p:spPr>
          <a:xfrm>
            <a:off x="1428750" y="1646409"/>
            <a:ext cx="9588499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3200" b="1" i="0" dirty="0">
                <a:solidFill>
                  <a:srgbClr val="41404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株式会社</a:t>
            </a:r>
            <a:r>
              <a:rPr lang="en-US" altLang="ja-JP" sz="3200" b="1" i="0" dirty="0">
                <a:solidFill>
                  <a:srgbClr val="41404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UT</a:t>
            </a:r>
            <a:r>
              <a:rPr lang="ja-JP" altLang="en-US" sz="3200" b="1" i="0" dirty="0">
                <a:solidFill>
                  <a:srgbClr val="41404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ケアシステムは、</a:t>
            </a:r>
            <a:endParaRPr lang="en-US" altLang="ja-JP" sz="3200" b="1" i="0" dirty="0">
              <a:solidFill>
                <a:srgbClr val="414042"/>
              </a:solidFill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3200" b="1" i="0" dirty="0">
                <a:solidFill>
                  <a:srgbClr val="41404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主に医療や介護、福祉のサービスを提供する会社で、</a:t>
            </a:r>
            <a:b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3200" b="1" i="0" dirty="0">
                <a:solidFill>
                  <a:srgbClr val="41404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lang="en-US" altLang="ja-JP" sz="3200" b="1" i="0" dirty="0">
                <a:solidFill>
                  <a:srgbClr val="41404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lang="ja-JP" altLang="en-US" sz="3200" b="1" i="0" dirty="0">
                <a:solidFill>
                  <a:srgbClr val="41404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3200" b="1" i="0" dirty="0">
                <a:solidFill>
                  <a:srgbClr val="41404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lang="ja-JP" altLang="en-US" sz="3200" b="1" i="0" dirty="0">
                <a:solidFill>
                  <a:srgbClr val="41404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月で</a:t>
            </a:r>
            <a:r>
              <a:rPr lang="en-US" altLang="ja-JP" sz="3200" b="1" i="0" dirty="0">
                <a:solidFill>
                  <a:srgbClr val="41404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lang="ja-JP" altLang="en-US" sz="3200" b="1" i="0" dirty="0">
                <a:solidFill>
                  <a:srgbClr val="414042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周年を迎えました。</a:t>
            </a:r>
            <a:endParaRPr lang="ja-JP" altLang="en-US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912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コンテンツ プレースホルダー 9" descr="テーブル&#10;&#10;自動的に生成された説明">
            <a:extLst>
              <a:ext uri="{FF2B5EF4-FFF2-40B4-BE49-F238E27FC236}">
                <a16:creationId xmlns:a16="http://schemas.microsoft.com/office/drawing/2014/main" id="{B4D2A3A5-A5B7-C74E-93E2-AE99F3920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425" y="2975876"/>
            <a:ext cx="5232353" cy="3544137"/>
          </a:xfrm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21098FB-B5C0-8442-A914-38F504D0545D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2D55E772-8F9F-1846-B1AF-680934912509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0963F275-A1E1-AA4F-872E-C0BA5C050A20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59B31897-7DF5-834D-90BD-B1AB9BA628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8" name="フッター プレースホルダ 30">
              <a:extLst>
                <a:ext uri="{FF2B5EF4-FFF2-40B4-BE49-F238E27FC236}">
                  <a16:creationId xmlns:a16="http://schemas.microsoft.com/office/drawing/2014/main" id="{6A0ED9EF-E8D9-9C4B-A46A-064ECD2F98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12" name="図 11" descr="テーブル&#10;&#10;自動的に生成された説明">
            <a:extLst>
              <a:ext uri="{FF2B5EF4-FFF2-40B4-BE49-F238E27FC236}">
                <a16:creationId xmlns:a16="http://schemas.microsoft.com/office/drawing/2014/main" id="{CDCAF00D-A704-6A47-9E35-23B47A2CF2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"/>
          <a:stretch/>
        </p:blipFill>
        <p:spPr>
          <a:xfrm>
            <a:off x="653956" y="202828"/>
            <a:ext cx="5232353" cy="6288684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441BF01-6498-EF4D-972C-229350A14516}"/>
              </a:ext>
            </a:extLst>
          </p:cNvPr>
          <p:cNvSpPr/>
          <p:nvPr/>
        </p:nvSpPr>
        <p:spPr>
          <a:xfrm>
            <a:off x="6305693" y="802400"/>
            <a:ext cx="53303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研修が豊富で</a:t>
            </a:r>
            <a:endParaRPr lang="en-US" altLang="ja-JP" sz="4000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4000" b="1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経験のない方も大歓迎</a:t>
            </a:r>
            <a:endParaRPr lang="ja-JP" altLang="en-US" sz="4000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452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 12">
            <a:extLst>
              <a:ext uri="{FF2B5EF4-FFF2-40B4-BE49-F238E27FC236}">
                <a16:creationId xmlns:a16="http://schemas.microsoft.com/office/drawing/2014/main" id="{3887C9B8-3D45-42C1-8EE6-4FBD8930C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410592"/>
              </p:ext>
            </p:extLst>
          </p:nvPr>
        </p:nvGraphicFramePr>
        <p:xfrm>
          <a:off x="1655985" y="2831209"/>
          <a:ext cx="3944608" cy="35791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44608">
                  <a:extLst>
                    <a:ext uri="{9D8B030D-6E8A-4147-A177-3AD203B41FA5}">
                      <a16:colId xmlns:a16="http://schemas.microsoft.com/office/drawing/2014/main" val="2954581733"/>
                    </a:ext>
                  </a:extLst>
                </a:gridCol>
              </a:tblGrid>
              <a:tr h="526341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実施している一例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249561"/>
                  </a:ext>
                </a:extLst>
              </a:tr>
              <a:tr h="3052775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0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新人歓迎会</a:t>
                      </a:r>
                      <a:endParaRPr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0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外部研修補助制度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00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バーベキュー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ゴルフ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忘年会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社員旅行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ヨガ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酸素カプセル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UT</a:t>
                      </a:r>
                      <a:r>
                        <a:rPr kumimoji="1" lang="ja-JP" altLang="en-US" sz="20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ポイント</a:t>
                      </a:r>
                      <a:endParaRPr kumimoji="1" lang="en-US" altLang="ja-JP" sz="20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759773"/>
                  </a:ext>
                </a:extLst>
              </a:tr>
            </a:tbl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9C1C17CC-4730-4EA3-A92C-166C398F10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501" y="2577596"/>
            <a:ext cx="1914331" cy="135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9666DD54-C010-41C8-A77F-D058A9B6B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01" y="352584"/>
            <a:ext cx="2566563" cy="19240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94B0348-1A80-432C-B3FE-48E623F240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74" y="380956"/>
            <a:ext cx="2528719" cy="1895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4" name="楕円 13">
            <a:extLst>
              <a:ext uri="{FF2B5EF4-FFF2-40B4-BE49-F238E27FC236}">
                <a16:creationId xmlns:a16="http://schemas.microsoft.com/office/drawing/2014/main" id="{42CE7513-AEC0-4DE4-AE3E-6BB07AB6077A}"/>
              </a:ext>
            </a:extLst>
          </p:cNvPr>
          <p:cNvSpPr/>
          <p:nvPr/>
        </p:nvSpPr>
        <p:spPr>
          <a:xfrm>
            <a:off x="767643" y="968655"/>
            <a:ext cx="5721292" cy="918026"/>
          </a:xfrm>
          <a:prstGeom prst="ellips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楽しくなけりゃ　</a:t>
            </a:r>
            <a:r>
              <a:rPr kumimoji="1"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UT</a:t>
            </a:r>
            <a:r>
              <a:rPr kumimoji="1"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じゃない</a:t>
            </a:r>
          </a:p>
        </p:txBody>
      </p:sp>
      <p:pic>
        <p:nvPicPr>
          <p:cNvPr id="18" name="図 17" descr="人, 子供, 屋内, 若い が含まれている画像&#10;&#10;自動的に生成された説明">
            <a:extLst>
              <a:ext uri="{FF2B5EF4-FFF2-40B4-BE49-F238E27FC236}">
                <a16:creationId xmlns:a16="http://schemas.microsoft.com/office/drawing/2014/main" id="{B19B3674-58EF-43E6-8E41-DC2F368FA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589" y="2626671"/>
            <a:ext cx="1885252" cy="1413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77E81F7-2148-49B8-AFD3-990792494ABE}"/>
              </a:ext>
            </a:extLst>
          </p:cNvPr>
          <p:cNvSpPr/>
          <p:nvPr/>
        </p:nvSpPr>
        <p:spPr>
          <a:xfrm>
            <a:off x="2332225" y="27013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福利厚生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E7FD326-B9BB-4BF2-8465-915C5A1A8F9B}"/>
              </a:ext>
            </a:extLst>
          </p:cNvPr>
          <p:cNvSpPr txBox="1"/>
          <p:nvPr/>
        </p:nvSpPr>
        <p:spPr>
          <a:xfrm>
            <a:off x="1238396" y="2005002"/>
            <a:ext cx="47797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スタッフ企画で開催される</a:t>
            </a:r>
            <a:endParaRPr kumimoji="1"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イベントも盛だくさんです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D217E500-F53C-4C94-9EFE-E7C1CDB1C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500" y="2417814"/>
            <a:ext cx="2566564" cy="1812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図 19" descr="テーブルを囲んでいる人たち&#10;&#10;自動的に生成された説明">
            <a:extLst>
              <a:ext uri="{FF2B5EF4-FFF2-40B4-BE49-F238E27FC236}">
                <a16:creationId xmlns:a16="http://schemas.microsoft.com/office/drawing/2014/main" id="{AF74ECD3-C15B-4ACC-974C-7D761551C4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09" y="4371765"/>
            <a:ext cx="2527579" cy="1895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図 20" descr="人, 子供, 屋内, 若い が含まれている画像&#10;&#10;自動的に生成された説明">
            <a:extLst>
              <a:ext uri="{FF2B5EF4-FFF2-40B4-BE49-F238E27FC236}">
                <a16:creationId xmlns:a16="http://schemas.microsoft.com/office/drawing/2014/main" id="{75020939-6C81-4824-B054-9E8E51DC78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609" y="2371599"/>
            <a:ext cx="2527578" cy="1895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" name="図 21" descr="人, 女性, 男, 若い が含まれている画像&#10;&#10;自動的に生成された説明">
            <a:extLst>
              <a:ext uri="{FF2B5EF4-FFF2-40B4-BE49-F238E27FC236}">
                <a16:creationId xmlns:a16="http://schemas.microsoft.com/office/drawing/2014/main" id="{73FB32A4-1A82-42FD-979E-42D3E5D88EB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198" y="4371718"/>
            <a:ext cx="2527578" cy="1896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4A3CAE5-A418-0546-887E-7099A82DC6F0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CFBADC56-A5E4-654D-BFB7-7ADA99A85FA1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BC3E70AD-0F9B-3F4F-BE2C-CC5FF89E45A9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FCF9E6C8-FA01-1749-8C6C-2C20C2BBF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26" name="フッター プレースホルダ 30">
              <a:extLst>
                <a:ext uri="{FF2B5EF4-FFF2-40B4-BE49-F238E27FC236}">
                  <a16:creationId xmlns:a16="http://schemas.microsoft.com/office/drawing/2014/main" id="{32A9064B-C93F-F94E-9FAE-19F5AC66CC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6258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C14669C0-2E27-487B-A06E-26C5EB22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707" y="1604184"/>
            <a:ext cx="3842705" cy="38974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①お問い合わせ　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②面接日時調整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随時）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③面接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週間以内に採否連絡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⑤契約</a:t>
            </a:r>
            <a:r>
              <a:rPr lang="en-US" altLang="ja-JP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(1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か月以内）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⑥入職　新人研修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2D3436EE-DF4A-45EB-9628-7A6B1C807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48" y="2704850"/>
            <a:ext cx="2470411" cy="2546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763AC74-6181-40EE-B146-FAF0517899FC}"/>
              </a:ext>
            </a:extLst>
          </p:cNvPr>
          <p:cNvSpPr txBox="1"/>
          <p:nvPr/>
        </p:nvSpPr>
        <p:spPr>
          <a:xfrm>
            <a:off x="6612961" y="5066520"/>
            <a:ext cx="37163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0" i="0" u="sng" strike="noStrike" dirty="0">
                <a:solidFill>
                  <a:srgbClr val="0000FF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3"/>
              </a:rPr>
              <a:t>http://www.utcaresystem.com</a:t>
            </a:r>
            <a:r>
              <a:rPr lang="en-US" altLang="ja-JP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A2B44D9-780E-4FA0-8CDA-ABE60D97C458}"/>
              </a:ext>
            </a:extLst>
          </p:cNvPr>
          <p:cNvSpPr/>
          <p:nvPr/>
        </p:nvSpPr>
        <p:spPr>
          <a:xfrm>
            <a:off x="2337586" y="102294"/>
            <a:ext cx="68739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採用スケジュールと連絡方法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210C75F-0DC1-48A8-AC62-4F51254966D3}"/>
              </a:ext>
            </a:extLst>
          </p:cNvPr>
          <p:cNvSpPr txBox="1"/>
          <p:nvPr/>
        </p:nvSpPr>
        <p:spPr>
          <a:xfrm>
            <a:off x="6280404" y="1608168"/>
            <a:ext cx="4381500" cy="4428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本社：</a:t>
            </a:r>
            <a:r>
              <a:rPr lang="en-US" altLang="ja-JP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0744-20-3353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（担当：南）</a:t>
            </a: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4BEC51B6-FEC4-4362-8A07-AD17D72C6DF5}"/>
              </a:ext>
            </a:extLst>
          </p:cNvPr>
          <p:cNvCxnSpPr>
            <a:cxnSpLocks/>
          </p:cNvCxnSpPr>
          <p:nvPr/>
        </p:nvCxnSpPr>
        <p:spPr>
          <a:xfrm>
            <a:off x="3602736" y="1883664"/>
            <a:ext cx="2676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108DAB7B-A648-479B-BB3E-062CDF89F8D0}"/>
              </a:ext>
            </a:extLst>
          </p:cNvPr>
          <p:cNvCxnSpPr>
            <a:cxnSpLocks/>
          </p:cNvCxnSpPr>
          <p:nvPr/>
        </p:nvCxnSpPr>
        <p:spPr>
          <a:xfrm>
            <a:off x="3602736" y="1883664"/>
            <a:ext cx="2676144" cy="1892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四角形: 角を丸くする 24">
            <a:extLst>
              <a:ext uri="{FF2B5EF4-FFF2-40B4-BE49-F238E27FC236}">
                <a16:creationId xmlns:a16="http://schemas.microsoft.com/office/drawing/2014/main" id="{D7557E2A-E067-400C-BACE-93AFC0795A8C}"/>
              </a:ext>
            </a:extLst>
          </p:cNvPr>
          <p:cNvSpPr/>
          <p:nvPr/>
        </p:nvSpPr>
        <p:spPr>
          <a:xfrm>
            <a:off x="4489704" y="1783080"/>
            <a:ext cx="1261872" cy="267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/>
              <a:t>電話から</a:t>
            </a:r>
            <a:endParaRPr kumimoji="1" lang="ja-JP" altLang="en-US" dirty="0"/>
          </a:p>
        </p:txBody>
      </p:sp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AEF62B1D-6B11-4CEF-A59B-8BB527604DF7}"/>
              </a:ext>
            </a:extLst>
          </p:cNvPr>
          <p:cNvSpPr/>
          <p:nvPr/>
        </p:nvSpPr>
        <p:spPr>
          <a:xfrm>
            <a:off x="4512713" y="2763787"/>
            <a:ext cx="1261872" cy="267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HP</a:t>
            </a:r>
            <a:r>
              <a:rPr kumimoji="1" lang="ja-JP" altLang="en-US" dirty="0"/>
              <a:t>から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D054F118-BE8E-4503-B348-C6C60CFE3815}"/>
              </a:ext>
            </a:extLst>
          </p:cNvPr>
          <p:cNvSpPr txBox="1"/>
          <p:nvPr/>
        </p:nvSpPr>
        <p:spPr>
          <a:xfrm>
            <a:off x="6280404" y="2284623"/>
            <a:ext cx="4381500" cy="336585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altLang="ja-JP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8" name="Picture 8">
            <a:extLst>
              <a:ext uri="{FF2B5EF4-FFF2-40B4-BE49-F238E27FC236}">
                <a16:creationId xmlns:a16="http://schemas.microsoft.com/office/drawing/2014/main" id="{388B7DCC-DE23-40C7-AC3A-38FAAE4A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798" y="2395665"/>
            <a:ext cx="2759300" cy="533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グラフィックス 28" descr="カーソル">
            <a:extLst>
              <a:ext uri="{FF2B5EF4-FFF2-40B4-BE49-F238E27FC236}">
                <a16:creationId xmlns:a16="http://schemas.microsoft.com/office/drawing/2014/main" id="{A15403BB-F5FE-495D-924D-4C294E2F55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12333" y="2613920"/>
            <a:ext cx="484334" cy="581532"/>
          </a:xfrm>
          <a:prstGeom prst="rect">
            <a:avLst/>
          </a:prstGeom>
        </p:spPr>
      </p:pic>
      <p:sp>
        <p:nvSpPr>
          <p:cNvPr id="30" name="Rectangle 76">
            <a:extLst>
              <a:ext uri="{FF2B5EF4-FFF2-40B4-BE49-F238E27FC236}">
                <a16:creationId xmlns:a16="http://schemas.microsoft.com/office/drawing/2014/main" id="{D7F170EC-95AD-402A-BFDB-DD05EA31C3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8595" y="2436321"/>
            <a:ext cx="1876270" cy="35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ja-JP"/>
            </a:defPPr>
            <a:lvl1pPr marL="0" algn="l" defTabSz="1431309" rtl="0" eaLnBrk="1" latinLnBrk="0" hangingPunct="1"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654" algn="l" defTabSz="1431309" rtl="0" eaLnBrk="1" latinLnBrk="0" hangingPunct="1"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1309" algn="l" defTabSz="1431309" rtl="0" eaLnBrk="1" latinLnBrk="0" hangingPunct="1"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46963" algn="l" defTabSz="1431309" rtl="0" eaLnBrk="1" latinLnBrk="0" hangingPunct="1"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62619" algn="l" defTabSz="1431309" rtl="0" eaLnBrk="1" latinLnBrk="0" hangingPunct="1"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8273" algn="l" defTabSz="1431309" rtl="0" eaLnBrk="1" latinLnBrk="0" hangingPunct="1"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93927" algn="l" defTabSz="1431309" rtl="0" eaLnBrk="1" latinLnBrk="0" hangingPunct="1"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09581" algn="l" defTabSz="1431309" rtl="0" eaLnBrk="1" latinLnBrk="0" hangingPunct="1"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25236" algn="l" defTabSz="1431309" rtl="0" eaLnBrk="1" latinLnBrk="0" hangingPunct="1"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84376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800" b="1" dirty="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itchFamily="50" charset="-128"/>
              </a:rPr>
              <a:t>ＵＴケアシステム</a:t>
            </a:r>
            <a:endParaRPr lang="de-DE" altLang="ja-JP" sz="1800" b="1" dirty="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3C992B7B-7BD4-7941-80DB-436573C58633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54FA11E3-7A16-E34F-8C31-58CFC9DABC37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8332C2D4-7F26-4241-BFA0-8E8334CDE1BA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09365B08-CD76-EB41-BA75-69FC4E9A9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19" name="フッター プレースホルダ 30">
              <a:extLst>
                <a:ext uri="{FF2B5EF4-FFF2-40B4-BE49-F238E27FC236}">
                  <a16:creationId xmlns:a16="http://schemas.microsoft.com/office/drawing/2014/main" id="{30382C46-1D33-0740-9E5F-7A7075115EA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809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FF1BDA8-7399-47C9-8C64-8B61230558C1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DE4636D-14FF-4841-91A1-36087DF70CE2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37BD9EE1-3349-4989-806C-3FC23A89E4A4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A3E223E5-1213-4D97-9771-7A53057B85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8" name="フッター プレースホルダ 30">
              <a:extLst>
                <a:ext uri="{FF2B5EF4-FFF2-40B4-BE49-F238E27FC236}">
                  <a16:creationId xmlns:a16="http://schemas.microsoft.com/office/drawing/2014/main" id="{4829F26E-EFB2-4841-BFB1-EF42A3FFCAA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8347402C-7959-483E-AE3F-0C4EDD0AE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60" y="2066556"/>
            <a:ext cx="9757679" cy="330162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9DCEEEC-1DBD-42C2-AA1B-9F61D4E75AC6}"/>
              </a:ext>
            </a:extLst>
          </p:cNvPr>
          <p:cNvSpPr/>
          <p:nvPr/>
        </p:nvSpPr>
        <p:spPr>
          <a:xfrm>
            <a:off x="2879871" y="823840"/>
            <a:ext cx="68772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社員</a:t>
            </a:r>
            <a:r>
              <a:rPr lang="en-US" altLang="ja-JP" sz="4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112</a:t>
            </a:r>
            <a:r>
              <a:rPr lang="ja-JP" altLang="en-US" sz="4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名　</a:t>
            </a:r>
            <a:r>
              <a:rPr lang="en-US" altLang="ja-JP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(2020</a:t>
            </a:r>
            <a:r>
              <a:rPr lang="ja-JP" altLang="en-US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月現在</a:t>
            </a:r>
            <a:r>
              <a:rPr lang="en-US" altLang="ja-JP" sz="24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4800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9854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コンテンツ プレースホルダー 4" descr="建物, 空, 屋外, 道路 が含まれている画像&#10;&#10;非常に高い精度で生成された説明">
            <a:extLst>
              <a:ext uri="{FF2B5EF4-FFF2-40B4-BE49-F238E27FC236}">
                <a16:creationId xmlns:a16="http://schemas.microsoft.com/office/drawing/2014/main" id="{01553CF1-844E-4AC0-8EA5-BE24DF8F26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1" b="1443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C6FFCD4-A3DC-44BA-9094-D5B01A95F8CD}"/>
              </a:ext>
            </a:extLst>
          </p:cNvPr>
          <p:cNvSpPr/>
          <p:nvPr/>
        </p:nvSpPr>
        <p:spPr>
          <a:xfrm>
            <a:off x="6294780" y="5503448"/>
            <a:ext cx="3957983" cy="1084910"/>
          </a:xfrm>
          <a:prstGeom prst="rect">
            <a:avLst/>
          </a:prstGeom>
          <a:solidFill>
            <a:srgbClr val="FFFF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その他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6E3A18B-1BC1-440D-AD53-86F234286F79}"/>
              </a:ext>
            </a:extLst>
          </p:cNvPr>
          <p:cNvSpPr/>
          <p:nvPr/>
        </p:nvSpPr>
        <p:spPr>
          <a:xfrm>
            <a:off x="2001082" y="1442968"/>
            <a:ext cx="3957983" cy="10849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訪問看護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リハビリテーション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04FB3B9-B8F4-4318-A21F-A6949E8737E6}"/>
              </a:ext>
            </a:extLst>
          </p:cNvPr>
          <p:cNvSpPr/>
          <p:nvPr/>
        </p:nvSpPr>
        <p:spPr>
          <a:xfrm>
            <a:off x="2001082" y="2784938"/>
            <a:ext cx="3957983" cy="10849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デイサービス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AC9278C-72B2-41FA-8C75-E6B6FD1259C4}"/>
              </a:ext>
            </a:extLst>
          </p:cNvPr>
          <p:cNvSpPr/>
          <p:nvPr/>
        </p:nvSpPr>
        <p:spPr>
          <a:xfrm>
            <a:off x="2001082" y="4148897"/>
            <a:ext cx="3957983" cy="10849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児童発達支援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放課後等デイサービス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CC84B1F7-DD06-4E20-A05B-07465B8AD9FB}"/>
              </a:ext>
            </a:extLst>
          </p:cNvPr>
          <p:cNvSpPr/>
          <p:nvPr/>
        </p:nvSpPr>
        <p:spPr>
          <a:xfrm>
            <a:off x="6294780" y="1442968"/>
            <a:ext cx="3957983" cy="10849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居宅介護支援事業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F6158AE-B9B2-4D1B-B06A-C7A1B9EF4FBA}"/>
              </a:ext>
            </a:extLst>
          </p:cNvPr>
          <p:cNvSpPr/>
          <p:nvPr/>
        </p:nvSpPr>
        <p:spPr>
          <a:xfrm>
            <a:off x="6294780" y="2784938"/>
            <a:ext cx="3957983" cy="10849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相談支援事業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EE35CCF-D950-4AC2-888B-D71B1AB74222}"/>
              </a:ext>
            </a:extLst>
          </p:cNvPr>
          <p:cNvSpPr/>
          <p:nvPr/>
        </p:nvSpPr>
        <p:spPr>
          <a:xfrm>
            <a:off x="6294780" y="4148897"/>
            <a:ext cx="3957983" cy="10849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保育所等訪問支援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7D621CB-3C80-4008-B35B-6B9665BD8793}"/>
              </a:ext>
            </a:extLst>
          </p:cNvPr>
          <p:cNvSpPr/>
          <p:nvPr/>
        </p:nvSpPr>
        <p:spPr>
          <a:xfrm>
            <a:off x="3559896" y="151319"/>
            <a:ext cx="54697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dirty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UT</a:t>
            </a:r>
            <a:r>
              <a:rPr lang="ja-JP" altLang="en-US" sz="4800" b="1" dirty="0">
                <a:ln w="3175"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の主な実施事業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1AB554C-6C7D-4D2D-83DC-84B9E108CE04}"/>
              </a:ext>
            </a:extLst>
          </p:cNvPr>
          <p:cNvSpPr/>
          <p:nvPr/>
        </p:nvSpPr>
        <p:spPr>
          <a:xfrm>
            <a:off x="2001081" y="5503448"/>
            <a:ext cx="3957983" cy="1084910"/>
          </a:xfrm>
          <a:prstGeom prst="rect">
            <a:avLst/>
          </a:prstGeom>
          <a:solidFill>
            <a:srgbClr val="FFCCCC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介護予防</a:t>
            </a:r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日常生活支援総合事業</a:t>
            </a:r>
          </a:p>
        </p:txBody>
      </p:sp>
    </p:spTree>
    <p:extLst>
      <p:ext uri="{BB962C8B-B14F-4D97-AF65-F5344CB8AC3E}">
        <p14:creationId xmlns:p14="http://schemas.microsoft.com/office/powerpoint/2010/main" val="267781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ãå¥è¯çãã®ç»åæ¤ç´¢çµæ">
            <a:extLst>
              <a:ext uri="{FF2B5EF4-FFF2-40B4-BE49-F238E27FC236}">
                <a16:creationId xmlns:a16="http://schemas.microsoft.com/office/drawing/2014/main" id="{3929F3E0-EE31-49C7-869D-59866E954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227" y="885488"/>
            <a:ext cx="381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958AE1A-3BFF-4290-8E4A-732C6B3F3418}"/>
              </a:ext>
            </a:extLst>
          </p:cNvPr>
          <p:cNvSpPr/>
          <p:nvPr/>
        </p:nvSpPr>
        <p:spPr>
          <a:xfrm>
            <a:off x="2682245" y="0"/>
            <a:ext cx="6827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事業所のエリア</a:t>
            </a:r>
            <a:r>
              <a:rPr lang="en-US" altLang="ja-JP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(2021</a:t>
            </a:r>
            <a:r>
              <a:rPr lang="ja-JP" altLang="en-US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lang="en-US" altLang="ja-JP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月現在</a:t>
            </a:r>
            <a:r>
              <a:rPr lang="en-US" altLang="ja-JP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4000" b="1" dirty="0">
              <a:solidFill>
                <a:schemeClr val="tx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吹き出し: 折線 2">
            <a:extLst>
              <a:ext uri="{FF2B5EF4-FFF2-40B4-BE49-F238E27FC236}">
                <a16:creationId xmlns:a16="http://schemas.microsoft.com/office/drawing/2014/main" id="{F4944D8C-C6A6-444C-8919-B36CA71E8C12}"/>
              </a:ext>
            </a:extLst>
          </p:cNvPr>
          <p:cNvSpPr/>
          <p:nvPr/>
        </p:nvSpPr>
        <p:spPr>
          <a:xfrm>
            <a:off x="8192754" y="2122691"/>
            <a:ext cx="2504662" cy="428485"/>
          </a:xfrm>
          <a:prstGeom prst="borderCallout2">
            <a:avLst>
              <a:gd name="adj1" fmla="val 14834"/>
              <a:gd name="adj2" fmla="val -5653"/>
              <a:gd name="adj3" fmla="val 18750"/>
              <a:gd name="adj4" fmla="val -16667"/>
              <a:gd name="adj5" fmla="val 149479"/>
              <a:gd name="adj6" fmla="val -99134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訪問看護ステーション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5A42FFC-2FE8-487F-9DEF-F7F8E13290BA}"/>
              </a:ext>
            </a:extLst>
          </p:cNvPr>
          <p:cNvSpPr/>
          <p:nvPr/>
        </p:nvSpPr>
        <p:spPr>
          <a:xfrm>
            <a:off x="8192754" y="2588055"/>
            <a:ext cx="2504662" cy="42848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ケアプランセンター</a:t>
            </a:r>
            <a:r>
              <a: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橿原</a:t>
            </a:r>
            <a:r>
              <a:rPr lang="en-US" altLang="ja-JP" sz="1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sz="1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28BAFC1-E592-46EA-A6C6-28A37EE69805}"/>
              </a:ext>
            </a:extLst>
          </p:cNvPr>
          <p:cNvSpPr/>
          <p:nvPr/>
        </p:nvSpPr>
        <p:spPr>
          <a:xfrm>
            <a:off x="8192754" y="3054067"/>
            <a:ext cx="2504662" cy="428485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ＵＴキッズ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plus(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橿原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吹き出し: 折線 18">
            <a:extLst>
              <a:ext uri="{FF2B5EF4-FFF2-40B4-BE49-F238E27FC236}">
                <a16:creationId xmlns:a16="http://schemas.microsoft.com/office/drawing/2014/main" id="{F372FDE0-DA52-438C-A585-26B3367B76E4}"/>
              </a:ext>
            </a:extLst>
          </p:cNvPr>
          <p:cNvSpPr/>
          <p:nvPr/>
        </p:nvSpPr>
        <p:spPr>
          <a:xfrm>
            <a:off x="8192754" y="921496"/>
            <a:ext cx="2504662" cy="428485"/>
          </a:xfrm>
          <a:prstGeom prst="borderCallout2">
            <a:avLst>
              <a:gd name="adj1" fmla="val 34413"/>
              <a:gd name="adj2" fmla="val -2974"/>
              <a:gd name="adj3" fmla="val 34413"/>
              <a:gd name="adj4" fmla="val -14657"/>
              <a:gd name="adj5" fmla="val 343398"/>
              <a:gd name="adj6" fmla="val -98672"/>
            </a:avLst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ＵＴキッズ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田原本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吹き出し: 折線 19">
            <a:extLst>
              <a:ext uri="{FF2B5EF4-FFF2-40B4-BE49-F238E27FC236}">
                <a16:creationId xmlns:a16="http://schemas.microsoft.com/office/drawing/2014/main" id="{852BE2AE-DEE7-4385-93BC-4A17E964D0BD}"/>
              </a:ext>
            </a:extLst>
          </p:cNvPr>
          <p:cNvSpPr/>
          <p:nvPr/>
        </p:nvSpPr>
        <p:spPr>
          <a:xfrm>
            <a:off x="2009717" y="1726573"/>
            <a:ext cx="2504662" cy="428485"/>
          </a:xfrm>
          <a:prstGeom prst="borderCallout2">
            <a:avLst>
              <a:gd name="adj1" fmla="val 43493"/>
              <a:gd name="adj2" fmla="val 103660"/>
              <a:gd name="adj3" fmla="val 43493"/>
              <a:gd name="adj4" fmla="val 111905"/>
              <a:gd name="adj5" fmla="val 128829"/>
              <a:gd name="adj6" fmla="val 135942"/>
            </a:avLst>
          </a:prstGeom>
          <a:solidFill>
            <a:srgbClr val="92D050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UT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キッズ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河合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吹き出し: 折線 21">
            <a:extLst>
              <a:ext uri="{FF2B5EF4-FFF2-40B4-BE49-F238E27FC236}">
                <a16:creationId xmlns:a16="http://schemas.microsoft.com/office/drawing/2014/main" id="{5740BD22-20CA-41C3-8B6F-4EBEB7FA6131}"/>
              </a:ext>
            </a:extLst>
          </p:cNvPr>
          <p:cNvSpPr/>
          <p:nvPr/>
        </p:nvSpPr>
        <p:spPr>
          <a:xfrm>
            <a:off x="2009717" y="3459874"/>
            <a:ext cx="2504662" cy="428485"/>
          </a:xfrm>
          <a:prstGeom prst="borderCallout2">
            <a:avLst>
              <a:gd name="adj1" fmla="val 43493"/>
              <a:gd name="adj2" fmla="val 103660"/>
              <a:gd name="adj3" fmla="val 43493"/>
              <a:gd name="adj4" fmla="val 111905"/>
              <a:gd name="adj5" fmla="val -220626"/>
              <a:gd name="adj6" fmla="val 132342"/>
            </a:avLst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ＵＴキッズ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香芝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吹き出し: 折線 22">
            <a:extLst>
              <a:ext uri="{FF2B5EF4-FFF2-40B4-BE49-F238E27FC236}">
                <a16:creationId xmlns:a16="http://schemas.microsoft.com/office/drawing/2014/main" id="{402D99EC-DC82-42A0-80B2-C5E20AE51A5B}"/>
              </a:ext>
            </a:extLst>
          </p:cNvPr>
          <p:cNvSpPr/>
          <p:nvPr/>
        </p:nvSpPr>
        <p:spPr>
          <a:xfrm>
            <a:off x="2009717" y="2346739"/>
            <a:ext cx="2504662" cy="428485"/>
          </a:xfrm>
          <a:prstGeom prst="borderCallout2">
            <a:avLst>
              <a:gd name="adj1" fmla="val 43493"/>
              <a:gd name="adj2" fmla="val 103660"/>
              <a:gd name="adj3" fmla="val 43493"/>
              <a:gd name="adj4" fmla="val 111905"/>
              <a:gd name="adj5" fmla="val 19389"/>
              <a:gd name="adj6" fmla="val 138483"/>
            </a:avLst>
          </a:prstGeom>
          <a:solidFill>
            <a:schemeClr val="accent2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デイサービス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広陵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4F297ED-AF18-47E1-A149-03F20EE06976}"/>
              </a:ext>
            </a:extLst>
          </p:cNvPr>
          <p:cNvSpPr/>
          <p:nvPr/>
        </p:nvSpPr>
        <p:spPr>
          <a:xfrm>
            <a:off x="2009717" y="2805748"/>
            <a:ext cx="2504662" cy="428485"/>
          </a:xfrm>
          <a:prstGeom prst="rect">
            <a:avLst/>
          </a:prstGeom>
          <a:solidFill>
            <a:srgbClr val="92D05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ＵＴキッズ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広陵</a:t>
            </a:r>
            <a:r>
              <a:rPr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6F0DD3F-2862-4387-A595-220FF0D2FB15}"/>
              </a:ext>
            </a:extLst>
          </p:cNvPr>
          <p:cNvGrpSpPr/>
          <p:nvPr/>
        </p:nvGrpSpPr>
        <p:grpSpPr>
          <a:xfrm>
            <a:off x="7788966" y="3612875"/>
            <a:ext cx="2970697" cy="2787348"/>
            <a:chOff x="6087165" y="3498575"/>
            <a:chExt cx="2970697" cy="2787348"/>
          </a:xfrm>
        </p:grpSpPr>
        <p:pic>
          <p:nvPicPr>
            <p:cNvPr id="1028" name="Picture 4" descr="ãåµåº«çãç½å°å³ãã®ç»åæ¤ç´¢çµæ">
              <a:extLst>
                <a:ext uri="{FF2B5EF4-FFF2-40B4-BE49-F238E27FC236}">
                  <a16:creationId xmlns:a16="http://schemas.microsoft.com/office/drawing/2014/main" id="{1699C23A-F28B-4617-9F24-63E1AECEA9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060"/>
            <a:stretch/>
          </p:blipFill>
          <p:spPr bwMode="auto">
            <a:xfrm>
              <a:off x="6351656" y="4242619"/>
              <a:ext cx="1725128" cy="1939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吹き出し: 折線 24">
              <a:extLst>
                <a:ext uri="{FF2B5EF4-FFF2-40B4-BE49-F238E27FC236}">
                  <a16:creationId xmlns:a16="http://schemas.microsoft.com/office/drawing/2014/main" id="{AB0B4191-637D-4D8E-A6FC-A98C4221F58F}"/>
                </a:ext>
              </a:extLst>
            </p:cNvPr>
            <p:cNvSpPr/>
            <p:nvPr/>
          </p:nvSpPr>
          <p:spPr>
            <a:xfrm>
              <a:off x="6487492" y="3648767"/>
              <a:ext cx="2504662" cy="428485"/>
            </a:xfrm>
            <a:prstGeom prst="borderCallout2">
              <a:avLst>
                <a:gd name="adj1" fmla="val 113596"/>
                <a:gd name="adj2" fmla="val 63448"/>
                <a:gd name="adj3" fmla="val 158957"/>
                <a:gd name="adj4" fmla="val 63227"/>
                <a:gd name="adj5" fmla="val 428218"/>
                <a:gd name="adj6" fmla="val 50256"/>
              </a:avLst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ＵＴキッズ</a:t>
              </a:r>
              <a:r>
                <a:rPr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三田</a:t>
              </a:r>
              <a:r>
                <a:rPr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)</a:t>
              </a:r>
              <a:endParaRPr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" name="四角形: 角を丸くする 5">
              <a:extLst>
                <a:ext uri="{FF2B5EF4-FFF2-40B4-BE49-F238E27FC236}">
                  <a16:creationId xmlns:a16="http://schemas.microsoft.com/office/drawing/2014/main" id="{339352C9-C886-4632-B0AA-8AB2B75EAB41}"/>
                </a:ext>
              </a:extLst>
            </p:cNvPr>
            <p:cNvSpPr/>
            <p:nvPr/>
          </p:nvSpPr>
          <p:spPr>
            <a:xfrm>
              <a:off x="6087165" y="3498575"/>
              <a:ext cx="2970697" cy="2787348"/>
            </a:xfrm>
            <a:prstGeom prst="roundRect">
              <a:avLst>
                <a:gd name="adj" fmla="val 8267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F48041C-8E68-4092-B591-3557C6942928}"/>
              </a:ext>
            </a:extLst>
          </p:cNvPr>
          <p:cNvGrpSpPr/>
          <p:nvPr/>
        </p:nvGrpSpPr>
        <p:grpSpPr>
          <a:xfrm>
            <a:off x="2009717" y="2701925"/>
            <a:ext cx="3508433" cy="1649013"/>
            <a:chOff x="2009717" y="2701925"/>
            <a:chExt cx="3508433" cy="1649013"/>
          </a:xfrm>
        </p:grpSpPr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D3BADCC6-4B15-41BB-B654-C2287C3C58E8}"/>
                </a:ext>
              </a:extLst>
            </p:cNvPr>
            <p:cNvSpPr/>
            <p:nvPr/>
          </p:nvSpPr>
          <p:spPr>
            <a:xfrm>
              <a:off x="2009717" y="3936200"/>
              <a:ext cx="2504662" cy="41473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ＵＴキッズ（大和高田）</a:t>
              </a:r>
            </a:p>
          </p:txBody>
        </p: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EA05385B-B2AB-49B3-9946-AB46EAB777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91424" y="2701925"/>
              <a:ext cx="926726" cy="1441644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04BFF7FA-39B7-4F82-96F6-D4DDB2609A25}"/>
              </a:ext>
            </a:extLst>
          </p:cNvPr>
          <p:cNvGrpSpPr/>
          <p:nvPr/>
        </p:nvGrpSpPr>
        <p:grpSpPr>
          <a:xfrm>
            <a:off x="5711825" y="1533191"/>
            <a:ext cx="4985591" cy="1116690"/>
            <a:chOff x="5711825" y="1533191"/>
            <a:chExt cx="4985591" cy="1116690"/>
          </a:xfrm>
        </p:grpSpPr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C7039191-B2B7-4B85-A096-AA1FA712A112}"/>
                </a:ext>
              </a:extLst>
            </p:cNvPr>
            <p:cNvSpPr/>
            <p:nvPr/>
          </p:nvSpPr>
          <p:spPr>
            <a:xfrm>
              <a:off x="8192754" y="1533191"/>
              <a:ext cx="2504662" cy="4284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就労支援ＵＴジョブズ</a:t>
              </a:r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639F896A-5487-48D0-A7D2-BAACBEF551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11825" y="1821173"/>
              <a:ext cx="2354402" cy="828708"/>
            </a:xfrm>
            <a:prstGeom prst="line">
              <a:avLst/>
            </a:prstGeom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EBBEF824-68FE-4073-B5EE-7D553D75F7A2}"/>
              </a:ext>
            </a:extLst>
          </p:cNvPr>
          <p:cNvGrpSpPr/>
          <p:nvPr/>
        </p:nvGrpSpPr>
        <p:grpSpPr>
          <a:xfrm>
            <a:off x="2009717" y="1031293"/>
            <a:ext cx="3578129" cy="520678"/>
            <a:chOff x="2009717" y="1031293"/>
            <a:chExt cx="3578129" cy="520678"/>
          </a:xfrm>
        </p:grpSpPr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DB1CD968-8F45-4961-BEE6-BD79B34ACC61}"/>
                </a:ext>
              </a:extLst>
            </p:cNvPr>
            <p:cNvSpPr/>
            <p:nvPr/>
          </p:nvSpPr>
          <p:spPr>
            <a:xfrm>
              <a:off x="2009717" y="1031293"/>
              <a:ext cx="2504662" cy="415491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ＵＴキッズ</a:t>
              </a:r>
              <a:r>
                <a:rPr lang="en-US" altLang="ja-JP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lang="ja-JP" altLang="en-US" sz="16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奈良）</a:t>
              </a:r>
              <a:endParaRPr lang="en-US" altLang="ja-JP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E25A0C28-740D-4491-9DFE-73C08A41BD03}"/>
                </a:ext>
              </a:extLst>
            </p:cNvPr>
            <p:cNvCxnSpPr>
              <a:cxnSpLocks/>
            </p:cNvCxnSpPr>
            <p:nvPr/>
          </p:nvCxnSpPr>
          <p:spPr>
            <a:xfrm>
              <a:off x="4701209" y="1084118"/>
              <a:ext cx="886637" cy="4678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85A66233-C394-456A-9F09-B148E4A24226}"/>
              </a:ext>
            </a:extLst>
          </p:cNvPr>
          <p:cNvGrpSpPr/>
          <p:nvPr/>
        </p:nvGrpSpPr>
        <p:grpSpPr>
          <a:xfrm>
            <a:off x="281189" y="4408507"/>
            <a:ext cx="2708928" cy="2162851"/>
            <a:chOff x="281189" y="4408507"/>
            <a:chExt cx="2708928" cy="2162851"/>
          </a:xfrm>
        </p:grpSpPr>
        <p:pic>
          <p:nvPicPr>
            <p:cNvPr id="12" name="図 11" descr="ダイアグラム&#10;&#10;低い精度で自動的に生成された説明">
              <a:extLst>
                <a:ext uri="{FF2B5EF4-FFF2-40B4-BE49-F238E27FC236}">
                  <a16:creationId xmlns:a16="http://schemas.microsoft.com/office/drawing/2014/main" id="{F760FF8B-DC93-4DD9-A191-D23222A97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189" y="4594665"/>
              <a:ext cx="2385947" cy="1976693"/>
            </a:xfrm>
            <a:prstGeom prst="rect">
              <a:avLst/>
            </a:prstGeom>
          </p:spPr>
        </p:pic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3073D736-C86C-445F-B682-F78BF9993B5A}"/>
                </a:ext>
              </a:extLst>
            </p:cNvPr>
            <p:cNvGrpSpPr/>
            <p:nvPr/>
          </p:nvGrpSpPr>
          <p:grpSpPr>
            <a:xfrm>
              <a:off x="604171" y="4408507"/>
              <a:ext cx="2385946" cy="2053069"/>
              <a:chOff x="6087165" y="3498575"/>
              <a:chExt cx="2970697" cy="2787348"/>
            </a:xfrm>
          </p:grpSpPr>
          <p:sp>
            <p:nvSpPr>
              <p:cNvPr id="36" name="吹き出し: 折線 35">
                <a:extLst>
                  <a:ext uri="{FF2B5EF4-FFF2-40B4-BE49-F238E27FC236}">
                    <a16:creationId xmlns:a16="http://schemas.microsoft.com/office/drawing/2014/main" id="{3933A348-212C-4F0F-95A6-375C338E2487}"/>
                  </a:ext>
                </a:extLst>
              </p:cNvPr>
              <p:cNvSpPr/>
              <p:nvPr/>
            </p:nvSpPr>
            <p:spPr>
              <a:xfrm>
                <a:off x="6163498" y="3628176"/>
                <a:ext cx="2821537" cy="622967"/>
              </a:xfrm>
              <a:prstGeom prst="borderCallout2">
                <a:avLst>
                  <a:gd name="adj1" fmla="val 97963"/>
                  <a:gd name="adj2" fmla="val 25445"/>
                  <a:gd name="adj3" fmla="val 148114"/>
                  <a:gd name="adj4" fmla="val 30342"/>
                  <a:gd name="adj5" fmla="val 195699"/>
                  <a:gd name="adj6" fmla="val 5128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1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居酒屋らいおんの穴</a:t>
                </a:r>
                <a:endParaRPr lang="en-US" altLang="ja-JP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/>
                <a:r>
                  <a:rPr lang="en-US" altLang="ja-JP" sz="1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(</a:t>
                </a:r>
                <a:r>
                  <a:rPr lang="ja-JP" altLang="en-US" sz="1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奄美大島</a:t>
                </a:r>
                <a:r>
                  <a:rPr lang="en-US" altLang="ja-JP" sz="1400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)</a:t>
                </a:r>
                <a:endParaRPr lang="ja-JP" altLang="en-US" sz="1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37" name="四角形: 角を丸くする 36">
                <a:extLst>
                  <a:ext uri="{FF2B5EF4-FFF2-40B4-BE49-F238E27FC236}">
                    <a16:creationId xmlns:a16="http://schemas.microsoft.com/office/drawing/2014/main" id="{7DB37DB0-76BF-48AB-8569-CE7FFA5097CA}"/>
                  </a:ext>
                </a:extLst>
              </p:cNvPr>
              <p:cNvSpPr/>
              <p:nvPr/>
            </p:nvSpPr>
            <p:spPr>
              <a:xfrm>
                <a:off x="6087165" y="3498575"/>
                <a:ext cx="2970697" cy="2787348"/>
              </a:xfrm>
              <a:prstGeom prst="roundRect">
                <a:avLst>
                  <a:gd name="adj" fmla="val 8267"/>
                </a:avLst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B6AC9B3-33CD-4C4E-9E41-2CC96E07B582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99AA70BA-50C5-4A9A-BA71-6A73B1803E42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7A1FE613-13A7-4624-B756-F8665FFA4BBB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C31FC1B6-04B0-4A7E-A23C-784B4F87D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45" name="フッター プレースホルダ 30">
              <a:extLst>
                <a:ext uri="{FF2B5EF4-FFF2-40B4-BE49-F238E27FC236}">
                  <a16:creationId xmlns:a16="http://schemas.microsoft.com/office/drawing/2014/main" id="{6B14F98B-B5AC-4307-95C4-BB764F8DBA7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426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コンテンツ プレースホルダー 22">
            <a:extLst>
              <a:ext uri="{FF2B5EF4-FFF2-40B4-BE49-F238E27FC236}">
                <a16:creationId xmlns:a16="http://schemas.microsoft.com/office/drawing/2014/main" id="{67A11925-6EAE-4D1E-919C-455F9D71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032" y="1435963"/>
            <a:ext cx="10505732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利用者様・スタッフにへ感染症対策に対する方針を随時発信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施設内消毒・換気の徹底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在宅勤務の導入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スタッフへのアルコールスプレー・マスクの配布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マスク・消毒液・防護服等の備蓄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医療従事者へのメッセージ・手作り防護服作成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お家で</a:t>
            </a:r>
            <a:r>
              <a:rPr lang="en-US" altLang="ja-JP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UT</a:t>
            </a:r>
            <a:r>
              <a:rPr lang="ja-JP" altLang="en-US" sz="2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実施（リモート支援）</a:t>
            </a:r>
            <a:endParaRPr lang="en-US" altLang="ja-JP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endParaRPr lang="ja-JP" altLang="en-US" sz="2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3691DB97-F58E-4D13-98F5-AFEC598F77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835"/>
          <a:stretch/>
        </p:blipFill>
        <p:spPr>
          <a:xfrm>
            <a:off x="7827916" y="1682995"/>
            <a:ext cx="4151087" cy="1928637"/>
          </a:xfrm>
          <a:prstGeom prst="rect">
            <a:avLst/>
          </a:prstGeom>
        </p:spPr>
      </p:pic>
      <p:pic>
        <p:nvPicPr>
          <p:cNvPr id="12" name="図 11" descr="覆い, 写真, 多い, 冷蔵庫 が含まれている画像&#10;&#10;自動的に生成された説明">
            <a:extLst>
              <a:ext uri="{FF2B5EF4-FFF2-40B4-BE49-F238E27FC236}">
                <a16:creationId xmlns:a16="http://schemas.microsoft.com/office/drawing/2014/main" id="{4659B5B8-41D8-4862-A23A-386529086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89557" y="-2222119"/>
            <a:ext cx="2225878" cy="1669409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C79327-9977-47BD-B219-DD0DE84B9914}"/>
              </a:ext>
            </a:extLst>
          </p:cNvPr>
          <p:cNvSpPr/>
          <p:nvPr/>
        </p:nvSpPr>
        <p:spPr>
          <a:xfrm>
            <a:off x="842472" y="22271"/>
            <a:ext cx="10475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新型コロナウイルス感染症に対する取り組み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02D22AE-FBEB-FF46-A16F-B9181896C1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78"/>
          <a:stretch/>
        </p:blipFill>
        <p:spPr>
          <a:xfrm>
            <a:off x="7827917" y="3663426"/>
            <a:ext cx="4151087" cy="29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84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E032506-E8A1-4B06-B539-F3DB7C60DC88}"/>
              </a:ext>
            </a:extLst>
          </p:cNvPr>
          <p:cNvSpPr txBox="1"/>
          <p:nvPr/>
        </p:nvSpPr>
        <p:spPr>
          <a:xfrm>
            <a:off x="838200" y="1288842"/>
            <a:ext cx="10515600" cy="4759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CC555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 panose="020F0502020204030204" pitchFamily="34" charset="0"/>
              </a:rPr>
              <a:t>医療・介護・福祉に関する専門資格を</a:t>
            </a:r>
            <a:r>
              <a:rPr lang="ja-JP" altLang="en-US" sz="3200" b="1">
                <a:solidFill>
                  <a:srgbClr val="CC555D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 panose="020F0502020204030204" pitchFamily="34" charset="0"/>
              </a:rPr>
              <a:t>持った方</a:t>
            </a:r>
            <a:endParaRPr lang="en-US" altLang="ja-JP" sz="3200" b="1" dirty="0">
              <a:solidFill>
                <a:srgbClr val="CC555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endParaRPr lang="en-US" altLang="ja-JP" dirty="0">
              <a:solidFill>
                <a:srgbClr val="CC555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endParaRPr lang="en-US" altLang="ja-JP" dirty="0">
              <a:solidFill>
                <a:srgbClr val="CC555D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 panose="020F0502020204030204" pitchFamily="34" charset="0"/>
              </a:rPr>
              <a:t>◆リハビリ発達支援ルーム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 panose="020F0502020204030204" pitchFamily="34" charset="0"/>
              </a:rPr>
              <a:t>UT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 panose="020F0502020204030204" pitchFamily="34" charset="0"/>
              </a:rPr>
              <a:t>キッズ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 panose="020F0502020204030204" pitchFamily="34" charset="0"/>
              </a:rPr>
              <a:t>　保育士・児童指導員・臨床心理士・社会福祉士・精神保健福祉士　など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 panose="020F0502020204030204" pitchFamily="34" charset="0"/>
              </a:rPr>
              <a:t>◆リハビリデイサービス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 panose="020F0502020204030204" pitchFamily="34" charset="0"/>
              </a:rPr>
              <a:t>UT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 panose="020F0502020204030204" pitchFamily="34" charset="0"/>
              </a:rPr>
              <a:t>広陵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 panose="020F0502020204030204" pitchFamily="34" charset="0"/>
              </a:rPr>
              <a:t>　介護福祉士・介護職員・看護師　など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 panose="020F0502020204030204" pitchFamily="34" charset="0"/>
              </a:rPr>
              <a:t>◆訪問看護ステーション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Calibri" panose="020F0502020204030204" pitchFamily="34" charset="0"/>
              </a:rPr>
              <a:t>　作業療法士・理学療法士・言語聴覚士・看護師 ・介護支援専門員　など</a:t>
            </a:r>
            <a:endParaRPr lang="en-US" altLang="ja-JP" sz="1800" dirty="0">
              <a:solidFill>
                <a:schemeClr val="tx1">
                  <a:lumMod val="85000"/>
                  <a:lumOff val="15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Calibri" panose="020F050202020403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A2B44D9-780E-4FA0-8CDA-ABE60D97C458}"/>
              </a:ext>
            </a:extLst>
          </p:cNvPr>
          <p:cNvSpPr/>
          <p:nvPr/>
        </p:nvSpPr>
        <p:spPr>
          <a:xfrm>
            <a:off x="4974539" y="101315"/>
            <a:ext cx="2242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募集職種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323291F-DCE4-BE43-8404-66AE03A67CB6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BC9C17C9-E899-3040-B41C-13591A4A4C5F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6F04715D-4C91-DE4B-ADF5-F43175EC0272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F807F542-9E1E-3147-9F12-D055D0CBF9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8" name="フッター プレースホルダ 30">
              <a:extLst>
                <a:ext uri="{FF2B5EF4-FFF2-40B4-BE49-F238E27FC236}">
                  <a16:creationId xmlns:a16="http://schemas.microsoft.com/office/drawing/2014/main" id="{6DD984D5-993F-D946-A0A7-000A3C6B8DD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05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表 12">
            <a:extLst>
              <a:ext uri="{FF2B5EF4-FFF2-40B4-BE49-F238E27FC236}">
                <a16:creationId xmlns:a16="http://schemas.microsoft.com/office/drawing/2014/main" id="{5CEBE4AF-372F-4221-91F3-6DCD0C1A7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595423"/>
              </p:ext>
            </p:extLst>
          </p:nvPr>
        </p:nvGraphicFramePr>
        <p:xfrm>
          <a:off x="2242817" y="1181315"/>
          <a:ext cx="7706363" cy="502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706363">
                  <a:extLst>
                    <a:ext uri="{9D8B030D-6E8A-4147-A177-3AD203B41FA5}">
                      <a16:colId xmlns:a16="http://schemas.microsoft.com/office/drawing/2014/main" val="29545817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kumimoji="1" lang="ja-JP" altLang="en-US" sz="2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7249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社会保険完備</a:t>
                      </a:r>
                      <a:endParaRPr lang="en-US" altLang="ja-JP" sz="2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賞与年</a:t>
                      </a:r>
                      <a:r>
                        <a:rPr lang="en-US" altLang="ja-JP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回（会社規定による）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昇給年</a:t>
                      </a:r>
                      <a:r>
                        <a:rPr lang="en-US" altLang="ja-JP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</a:t>
                      </a: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回 </a:t>
                      </a:r>
                      <a:endParaRPr lang="en-US" altLang="ja-JP" sz="2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研修補助制度あり（会社規定有）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産休育休あり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通勤手当あり（会社規定有）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有休制度あり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中小企業退職金共済制度あり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マイカー通勤可能（駐車場有）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6759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週休 </a:t>
                      </a:r>
                      <a:r>
                        <a:rPr lang="en-US" altLang="ja-JP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</a:t>
                      </a: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日制</a:t>
                      </a:r>
                      <a:endParaRPr lang="en-US" altLang="ja-JP" sz="2400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年間休日</a:t>
                      </a:r>
                      <a:r>
                        <a:rPr lang="en-US" altLang="ja-JP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120</a:t>
                      </a: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日以上</a:t>
                      </a: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その他休日（ </a:t>
                      </a:r>
                      <a:r>
                        <a:rPr lang="en-US" altLang="ja-JP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8/13</a:t>
                      </a: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8/15 </a:t>
                      </a: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12/29</a:t>
                      </a: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～</a:t>
                      </a:r>
                      <a:r>
                        <a:rPr lang="en-US" altLang="ja-JP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1/3</a:t>
                      </a:r>
                      <a:r>
                        <a:rPr lang="ja-JP" altLang="en-US" sz="2400" dirty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149380"/>
                  </a:ext>
                </a:extLst>
              </a:tr>
            </a:tbl>
          </a:graphicData>
        </a:graphic>
      </p:graphicFrame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7CA1EF6-EEB8-4260-86CB-A5C73A012E25}"/>
              </a:ext>
            </a:extLst>
          </p:cNvPr>
          <p:cNvSpPr/>
          <p:nvPr/>
        </p:nvSpPr>
        <p:spPr>
          <a:xfrm>
            <a:off x="5489102" y="0"/>
            <a:ext cx="1213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待遇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9C9B7BFE-8813-C248-91D2-2DCAEB35ABA4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9C427EF7-A720-BC4D-98A3-31CF61C1DF22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1FD33492-5443-6E4F-8817-0741E4EE6245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89026E83-74E6-8042-8C32-9D46ECBCE1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9" name="フッター プレースホルダ 30">
              <a:extLst>
                <a:ext uri="{FF2B5EF4-FFF2-40B4-BE49-F238E27FC236}">
                  <a16:creationId xmlns:a16="http://schemas.microsoft.com/office/drawing/2014/main" id="{CA15C8DE-D706-CB43-B40E-C94C98DECA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4472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ロゴ, 会社名&#10;&#10;自動的に生成された説明">
            <a:extLst>
              <a:ext uri="{FF2B5EF4-FFF2-40B4-BE49-F238E27FC236}">
                <a16:creationId xmlns:a16="http://schemas.microsoft.com/office/drawing/2014/main" id="{F0299788-3107-4177-80AA-B68B51292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21" y="336456"/>
            <a:ext cx="9274607" cy="5169816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2266597" y="5140501"/>
            <a:ext cx="7658805" cy="1381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私たちのサービスが、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「全地域に共通した療法</a:t>
            </a:r>
            <a:r>
              <a:rPr lang="en-US" altLang="ja-JP" sz="2400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lang="ja-JP" altLang="en-US" sz="2400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療育</a:t>
            </a:r>
            <a:r>
              <a:rPr lang="en-US" altLang="ja-JP" sz="2400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lang="ja-JP" altLang="en-US" sz="2400" dirty="0">
                <a:solidFill>
                  <a:srgbClr val="FF33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や手当てを提供する」</a:t>
            </a:r>
            <a:endParaRPr lang="en-US" altLang="ja-JP" sz="2400" dirty="0">
              <a:solidFill>
                <a:srgbClr val="FF33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という強い気持ちが込められています。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B466049-BA5A-4B48-8E19-3BDB1FEA316C}"/>
              </a:ext>
            </a:extLst>
          </p:cNvPr>
          <p:cNvSpPr/>
          <p:nvPr/>
        </p:nvSpPr>
        <p:spPr>
          <a:xfrm>
            <a:off x="4441499" y="-17487"/>
            <a:ext cx="32720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会社の理念図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928AC9A-B761-9C40-9F86-C5AEA7D29F87}"/>
              </a:ext>
            </a:extLst>
          </p:cNvPr>
          <p:cNvGrpSpPr/>
          <p:nvPr/>
        </p:nvGrpSpPr>
        <p:grpSpPr>
          <a:xfrm>
            <a:off x="0" y="6505762"/>
            <a:ext cx="12192000" cy="365162"/>
            <a:chOff x="0" y="6507051"/>
            <a:chExt cx="9144000" cy="365162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2F26A37E-704B-2F4A-8877-183186FA424F}"/>
                </a:ext>
              </a:extLst>
            </p:cNvPr>
            <p:cNvSpPr/>
            <p:nvPr/>
          </p:nvSpPr>
          <p:spPr>
            <a:xfrm>
              <a:off x="0" y="6521302"/>
              <a:ext cx="9144000" cy="33669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1F47FC79-4A99-5E45-B80D-B5B1D3EE6EC6}"/>
                </a:ext>
              </a:extLst>
            </p:cNvPr>
            <p:cNvCxnSpPr/>
            <p:nvPr/>
          </p:nvCxnSpPr>
          <p:spPr>
            <a:xfrm>
              <a:off x="0" y="6507051"/>
              <a:ext cx="9144000" cy="0"/>
            </a:xfrm>
            <a:prstGeom prst="line">
              <a:avLst/>
            </a:prstGeom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C9B09B5F-4792-0048-9DAC-5DDC71B9F5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244" b="11393"/>
            <a:stretch/>
          </p:blipFill>
          <p:spPr>
            <a:xfrm>
              <a:off x="2082933" y="6523220"/>
              <a:ext cx="1068017" cy="3347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9" name="フッター プレースホルダ 30">
              <a:extLst>
                <a:ext uri="{FF2B5EF4-FFF2-40B4-BE49-F238E27FC236}">
                  <a16:creationId xmlns:a16="http://schemas.microsoft.com/office/drawing/2014/main" id="{1A4E2645-32E7-6844-9CE2-DF56C7B7CB5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7715" y="6507088"/>
              <a:ext cx="5146675" cy="365125"/>
            </a:xfrm>
            <a:prstGeom prst="rect">
              <a:avLst/>
            </a:prstGeom>
            <a:ln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Copyright(C) 2010 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（株）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UT</a:t>
              </a:r>
              <a:r>
                <a:rPr lang="ja-JP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ケアシステム</a:t>
              </a:r>
              <a:r>
                <a:rPr lang="en-US" altLang="ja-JP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. All Rights Reserved.</a:t>
              </a:r>
              <a:endParaRPr lang="ja-JP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988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1336</Words>
  <Application>Microsoft Office PowerPoint</Application>
  <PresentationFormat>ワイド画面</PresentationFormat>
  <Paragraphs>232</Paragraphs>
  <Slides>22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31" baseType="lpstr">
      <vt:lpstr>BIZ UDPゴシック</vt:lpstr>
      <vt:lpstr>HGPｺﾞｼｯｸM</vt:lpstr>
      <vt:lpstr>HG丸ｺﾞｼｯｸM-PRO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河野 隆</dc:creator>
  <cp:lastModifiedBy>MIRAI06</cp:lastModifiedBy>
  <cp:revision>13</cp:revision>
  <dcterms:created xsi:type="dcterms:W3CDTF">2021-01-06T10:25:19Z</dcterms:created>
  <dcterms:modified xsi:type="dcterms:W3CDTF">2021-01-12T00:21:16Z</dcterms:modified>
</cp:coreProperties>
</file>